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4"/>
  </p:notesMasterIdLst>
  <p:sldIdLst>
    <p:sldId id="256" r:id="rId2"/>
    <p:sldId id="1803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25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BA7284-095B-48D5-9BC9-4FCF3CFB225D}" type="datetimeFigureOut">
              <a:rPr lang="en-IN" smtClean="0"/>
              <a:t>13-10-2025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8FCE91-6038-445A-B93F-B91A263CAE0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68905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1169D5-0DE3-49A9-87CC-F57D5344D2B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488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4CD14-D58A-4231-A0FB-7F2608B8EC06}" type="datetimeFigureOut">
              <a:rPr lang="en-IN" smtClean="0"/>
              <a:t>13-10-2025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CACEA-08E0-454E-ADB4-37432DC37A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293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4CD14-D58A-4231-A0FB-7F2608B8EC06}" type="datetimeFigureOut">
              <a:rPr lang="en-IN" smtClean="0"/>
              <a:t>13-10-2025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CACEA-08E0-454E-ADB4-37432DC37A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77886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4CD14-D58A-4231-A0FB-7F2608B8EC06}" type="datetimeFigureOut">
              <a:rPr lang="en-IN" smtClean="0"/>
              <a:t>13-10-2025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CACEA-08E0-454E-ADB4-37432DC37AED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464294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4CD14-D58A-4231-A0FB-7F2608B8EC06}" type="datetimeFigureOut">
              <a:rPr lang="en-IN" smtClean="0"/>
              <a:t>13-10-2025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CACEA-08E0-454E-ADB4-37432DC37A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56188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4CD14-D58A-4231-A0FB-7F2608B8EC06}" type="datetimeFigureOut">
              <a:rPr lang="en-IN" smtClean="0"/>
              <a:t>13-10-2025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CACEA-08E0-454E-ADB4-37432DC37AED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42541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4CD14-D58A-4231-A0FB-7F2608B8EC06}" type="datetimeFigureOut">
              <a:rPr lang="en-IN" smtClean="0"/>
              <a:t>13-10-2025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CACEA-08E0-454E-ADB4-37432DC37A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598676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4CD14-D58A-4231-A0FB-7F2608B8EC06}" type="datetimeFigureOut">
              <a:rPr lang="en-IN" smtClean="0"/>
              <a:t>13-10-2025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CACEA-08E0-454E-ADB4-37432DC37A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477381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4CD14-D58A-4231-A0FB-7F2608B8EC06}" type="datetimeFigureOut">
              <a:rPr lang="en-IN" smtClean="0"/>
              <a:t>13-10-2025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CACEA-08E0-454E-ADB4-37432DC37A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375648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1_Title Slid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ctrTitle"/>
          </p:nvPr>
        </p:nvSpPr>
        <p:spPr>
          <a:xfrm>
            <a:off x="3248026" y="2019682"/>
            <a:ext cx="5695951" cy="3948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851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subTitle" idx="1"/>
          </p:nvPr>
        </p:nvSpPr>
        <p:spPr>
          <a:xfrm>
            <a:off x="1828800" y="3840481"/>
            <a:ext cx="8534400" cy="249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ftr" idx="11"/>
          </p:nvPr>
        </p:nvSpPr>
        <p:spPr>
          <a:xfrm>
            <a:off x="4145280" y="6377941"/>
            <a:ext cx="3901440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dt" idx="10"/>
          </p:nvPr>
        </p:nvSpPr>
        <p:spPr>
          <a:xfrm>
            <a:off x="609600" y="6377941"/>
            <a:ext cx="2804160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778240" y="6377941"/>
            <a:ext cx="2804160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15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4CD14-D58A-4231-A0FB-7F2608B8EC06}" type="datetimeFigureOut">
              <a:rPr lang="en-IN" smtClean="0"/>
              <a:t>13-10-2025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CACEA-08E0-454E-ADB4-37432DC37A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52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4CD14-D58A-4231-A0FB-7F2608B8EC06}" type="datetimeFigureOut">
              <a:rPr lang="en-IN" smtClean="0"/>
              <a:t>13-10-2025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CACEA-08E0-454E-ADB4-37432DC37A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32935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4CD14-D58A-4231-A0FB-7F2608B8EC06}" type="datetimeFigureOut">
              <a:rPr lang="en-IN" smtClean="0"/>
              <a:t>13-10-2025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CACEA-08E0-454E-ADB4-37432DC37A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18631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4CD14-D58A-4231-A0FB-7F2608B8EC06}" type="datetimeFigureOut">
              <a:rPr lang="en-IN" smtClean="0"/>
              <a:t>13-10-2025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CACEA-08E0-454E-ADB4-37432DC37A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1015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4CD14-D58A-4231-A0FB-7F2608B8EC06}" type="datetimeFigureOut">
              <a:rPr lang="en-IN" smtClean="0"/>
              <a:t>13-10-2025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CACEA-08E0-454E-ADB4-37432DC37A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4923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4CD14-D58A-4231-A0FB-7F2608B8EC06}" type="datetimeFigureOut">
              <a:rPr lang="en-IN" smtClean="0"/>
              <a:t>13-10-2025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CACEA-08E0-454E-ADB4-37432DC37A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3188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4CD14-D58A-4231-A0FB-7F2608B8EC06}" type="datetimeFigureOut">
              <a:rPr lang="en-IN" smtClean="0"/>
              <a:t>13-10-2025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CACEA-08E0-454E-ADB4-37432DC37A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8154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4CD14-D58A-4231-A0FB-7F2608B8EC06}" type="datetimeFigureOut">
              <a:rPr lang="en-IN" smtClean="0"/>
              <a:t>13-10-2025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CACEA-08E0-454E-ADB4-37432DC37A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2127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4CD14-D58A-4231-A0FB-7F2608B8EC06}" type="datetimeFigureOut">
              <a:rPr lang="en-IN" smtClean="0"/>
              <a:t>13-10-2025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9DCACEA-08E0-454E-ADB4-37432DC37AE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357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AD5BD-E12C-B242-6B3C-34E93C7594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FOB, LIFT &amp; Escalator Progress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CD912B-8923-E861-BA4A-1C2D11D210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74174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678F8B-C794-E5D2-4954-1F8B10474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3E35426-ECCB-E315-A3C3-619FB28E1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9403" y="1508787"/>
            <a:ext cx="10465163" cy="249299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F4FB77B-0EE0-F01E-91FF-3A1757B2B130}"/>
              </a:ext>
            </a:extLst>
          </p:cNvPr>
          <p:cNvGraphicFramePr>
            <a:graphicFrameLocks noGrp="1"/>
          </p:cNvGraphicFramePr>
          <p:nvPr/>
        </p:nvGraphicFramePr>
        <p:xfrm>
          <a:off x="9563" y="68627"/>
          <a:ext cx="12135109" cy="7158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7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9204">
                  <a:extLst>
                    <a:ext uri="{9D8B030D-6E8A-4147-A177-3AD203B41FA5}">
                      <a16:colId xmlns:a16="http://schemas.microsoft.com/office/drawing/2014/main" val="1462486973"/>
                    </a:ext>
                  </a:extLst>
                </a:gridCol>
                <a:gridCol w="5184576">
                  <a:extLst>
                    <a:ext uri="{9D8B030D-6E8A-4147-A177-3AD203B41FA5}">
                      <a16:colId xmlns:a16="http://schemas.microsoft.com/office/drawing/2014/main" val="2712789733"/>
                    </a:ext>
                  </a:extLst>
                </a:gridCol>
                <a:gridCol w="977471">
                  <a:extLst>
                    <a:ext uri="{9D8B030D-6E8A-4147-A177-3AD203B41FA5}">
                      <a16:colId xmlns:a16="http://schemas.microsoft.com/office/drawing/2014/main" val="2261688695"/>
                    </a:ext>
                  </a:extLst>
                </a:gridCol>
                <a:gridCol w="846732">
                  <a:extLst>
                    <a:ext uri="{9D8B030D-6E8A-4147-A177-3AD203B41FA5}">
                      <a16:colId xmlns:a16="http://schemas.microsoft.com/office/drawing/2014/main" val="4259309790"/>
                    </a:ext>
                  </a:extLst>
                </a:gridCol>
                <a:gridCol w="1344149">
                  <a:extLst>
                    <a:ext uri="{9D8B030D-6E8A-4147-A177-3AD203B41FA5}">
                      <a16:colId xmlns:a16="http://schemas.microsoft.com/office/drawing/2014/main" val="911022785"/>
                    </a:ext>
                  </a:extLst>
                </a:gridCol>
                <a:gridCol w="1056117">
                  <a:extLst>
                    <a:ext uri="{9D8B030D-6E8A-4147-A177-3AD203B41FA5}">
                      <a16:colId xmlns:a16="http://schemas.microsoft.com/office/drawing/2014/main" val="1695397160"/>
                    </a:ext>
                  </a:extLst>
                </a:gridCol>
                <a:gridCol w="1248139">
                  <a:extLst>
                    <a:ext uri="{9D8B030D-6E8A-4147-A177-3AD203B41FA5}">
                      <a16:colId xmlns:a16="http://schemas.microsoft.com/office/drawing/2014/main" val="3336161914"/>
                    </a:ext>
                  </a:extLst>
                </a:gridCol>
              </a:tblGrid>
              <a:tr h="6830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err="1"/>
                        <a:t>S.No</a:t>
                      </a:r>
                      <a:r>
                        <a:rPr lang="en-US" sz="1200" b="1" dirty="0"/>
                        <a:t>.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Name of Stations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FOB</a:t>
                      </a:r>
                    </a:p>
                    <a:p>
                      <a:r>
                        <a:rPr lang="en-US" sz="1200" b="1" dirty="0"/>
                        <a:t>M/s </a:t>
                      </a:r>
                      <a:r>
                        <a:rPr lang="en-US" sz="1200" b="1" dirty="0" err="1"/>
                        <a:t>Jhanjharia</a:t>
                      </a:r>
                      <a:r>
                        <a:rPr lang="en-US" sz="1200" b="1" dirty="0"/>
                        <a:t> </a:t>
                      </a:r>
                      <a:r>
                        <a:rPr lang="en-US" sz="1200" b="1" dirty="0" err="1"/>
                        <a:t>Nirman</a:t>
                      </a:r>
                      <a:r>
                        <a:rPr lang="en-US" sz="1200" b="1" dirty="0"/>
                        <a:t> Ltd.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TDC</a:t>
                      </a:r>
                    </a:p>
                    <a:p>
                      <a:r>
                        <a:rPr lang="en-US" sz="1200" b="1" dirty="0"/>
                        <a:t>(For FOB)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Lift</a:t>
                      </a:r>
                    </a:p>
                    <a:p>
                      <a:r>
                        <a:rPr lang="en-US" sz="1200" b="1" dirty="0"/>
                        <a:t>M/s JECPL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1" dirty="0"/>
                        <a:t>Status of Work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Escalator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1" dirty="0"/>
                        <a:t>M/s JECPL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Status of Work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3050802591"/>
                  </a:ext>
                </a:extLst>
              </a:tr>
              <a:tr h="458273"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1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100" b="0" dirty="0"/>
                        <a:t>Hadapsar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100" b="0" dirty="0"/>
                        <a:t>All Girders for FOB and Skywalk launched.</a:t>
                      </a:r>
                      <a:r>
                        <a:rPr lang="en-US" sz="1100" b="0" baseline="0" dirty="0"/>
                        <a:t> Deck slab completed. Roofing, flooring is in progress. (FOB – 12 m, Skywalk- 6m) </a:t>
                      </a:r>
                      <a:endParaRPr lang="en-US" sz="1100" b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100" b="0" dirty="0"/>
                        <a:t>25.10.2025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2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Work to be taken up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3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0" dirty="0"/>
                        <a:t>Work to be taken up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746459595"/>
                  </a:ext>
                </a:extLst>
              </a:tr>
              <a:tr h="458273"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100" b="0" dirty="0" err="1">
                          <a:solidFill>
                            <a:schemeClr val="tx1"/>
                          </a:solidFill>
                        </a:rPr>
                        <a:t>Akurdi</a:t>
                      </a:r>
                      <a:endParaRPr 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100" b="0" dirty="0"/>
                        <a:t>Columns erection completed. Girders</a:t>
                      </a:r>
                      <a:r>
                        <a:rPr lang="en-US" sz="1100" b="0" baseline="0" dirty="0"/>
                        <a:t> </a:t>
                      </a:r>
                      <a:r>
                        <a:rPr lang="en-US" sz="1100" b="0" dirty="0"/>
                        <a:t>reached at site. The compliance on HQ’s query on TAD</a:t>
                      </a:r>
                      <a:r>
                        <a:rPr lang="en-US" sz="1100" b="0" baseline="0" dirty="0"/>
                        <a:t>  is being submitted. Ramp </a:t>
                      </a:r>
                      <a:r>
                        <a:rPr lang="en-US" sz="1100" b="0" dirty="0"/>
                        <a:t>foundations completed. (FOB-12 m)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100" b="0" dirty="0"/>
                        <a:t>31.03.2026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1100" b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1100" b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4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0" dirty="0"/>
                        <a:t>Work to be taken up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151921080"/>
                  </a:ext>
                </a:extLst>
              </a:tr>
              <a:tr h="624919"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chemeClr val="tx1"/>
                          </a:solidFill>
                        </a:rPr>
                        <a:t>Kolhapur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0" dirty="0"/>
                        <a:t>Columns erection completed. Girders</a:t>
                      </a:r>
                      <a:r>
                        <a:rPr lang="en-US" sz="1100" b="0" baseline="0" dirty="0"/>
                        <a:t> </a:t>
                      </a:r>
                      <a:r>
                        <a:rPr lang="en-US" sz="1100" b="0" dirty="0"/>
                        <a:t>reached at site. The compliance on HQ’s query</a:t>
                      </a:r>
                      <a:r>
                        <a:rPr lang="en-US" sz="1100" b="0" baseline="0" dirty="0"/>
                        <a:t> on TAD is being submitted. Staircase foundation completed on one side. </a:t>
                      </a:r>
                      <a:r>
                        <a:rPr lang="en-US" sz="1100" b="0" dirty="0"/>
                        <a:t>(FOB-12 m)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0" dirty="0"/>
                        <a:t>31.03.2026</a:t>
                      </a:r>
                    </a:p>
                    <a:p>
                      <a:endParaRPr lang="en-US" sz="1100" b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2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Work to be taken up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4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0" dirty="0"/>
                        <a:t>Work to be taken up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207254611"/>
                  </a:ext>
                </a:extLst>
              </a:tr>
              <a:tr h="786531"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4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100" b="0" dirty="0" err="1"/>
                        <a:t>Satara</a:t>
                      </a:r>
                      <a:endParaRPr lang="en-US" sz="1100" b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0" dirty="0"/>
                        <a:t>Columns erection completed. Girders</a:t>
                      </a:r>
                      <a:r>
                        <a:rPr lang="en-US" sz="1100" b="0" baseline="0" dirty="0"/>
                        <a:t> </a:t>
                      </a:r>
                      <a:r>
                        <a:rPr lang="en-US" sz="1100" b="0" dirty="0"/>
                        <a:t>reached at site. The compliance on HQ’s query</a:t>
                      </a:r>
                      <a:r>
                        <a:rPr lang="en-US" sz="1100" b="0" baseline="0" dirty="0"/>
                        <a:t> on TAD is being submitted. Approved GAD needs modification.  </a:t>
                      </a:r>
                      <a:r>
                        <a:rPr lang="en-US" sz="1100" b="0" dirty="0"/>
                        <a:t>(FOB-12 m, 2 Spans)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100" b="0" dirty="0"/>
                        <a:t>31.05.2026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Old</a:t>
                      </a:r>
                      <a:r>
                        <a:rPr lang="en-US" sz="1100" b="0" baseline="0" dirty="0"/>
                        <a:t> GAD – 1</a:t>
                      </a:r>
                    </a:p>
                    <a:p>
                      <a:pPr algn="ctr"/>
                      <a:r>
                        <a:rPr lang="en-US" sz="1100" b="0" baseline="0" dirty="0"/>
                        <a:t>Modified GAD - 3</a:t>
                      </a:r>
                      <a:endParaRPr lang="en-US" sz="1100" b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0" dirty="0"/>
                        <a:t>Work to be taken up</a:t>
                      </a:r>
                    </a:p>
                    <a:p>
                      <a:pPr algn="ctr"/>
                      <a:endParaRPr lang="en-US" sz="1100" b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6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0" dirty="0"/>
                        <a:t>Work to be taken up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3463549672"/>
                  </a:ext>
                </a:extLst>
              </a:tr>
              <a:tr h="624919"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5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100" b="0" dirty="0" err="1"/>
                        <a:t>Sangli</a:t>
                      </a:r>
                      <a:r>
                        <a:rPr lang="en-US" sz="1100" b="0" dirty="0"/>
                        <a:t>.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0" dirty="0"/>
                        <a:t>Columns erection  of 12 m FOB completed. Girders</a:t>
                      </a:r>
                      <a:r>
                        <a:rPr lang="en-US" sz="1100" b="0" baseline="0" dirty="0"/>
                        <a:t> of  all spans </a:t>
                      </a:r>
                      <a:r>
                        <a:rPr lang="en-US" sz="1100" b="0" dirty="0"/>
                        <a:t>reached at site. Columns of 3</a:t>
                      </a:r>
                      <a:r>
                        <a:rPr lang="en-US" sz="1100" b="0" baseline="0" dirty="0"/>
                        <a:t> m of 2 spans are under fabrication. </a:t>
                      </a:r>
                      <a:r>
                        <a:rPr lang="en-US" sz="1100" b="0" dirty="0"/>
                        <a:t>The compliance on HQ’s query</a:t>
                      </a:r>
                      <a:r>
                        <a:rPr lang="en-US" sz="1100" b="0" baseline="0" dirty="0"/>
                        <a:t> on TAD is being submitted. </a:t>
                      </a:r>
                      <a:r>
                        <a:rPr lang="en-US" sz="1100" b="0" dirty="0"/>
                        <a:t>(FOB-12 m, 2 Spans</a:t>
                      </a:r>
                      <a:r>
                        <a:rPr lang="en-US" sz="1100" b="0" baseline="0" dirty="0"/>
                        <a:t> + </a:t>
                      </a:r>
                      <a:r>
                        <a:rPr lang="en-US" sz="1100" b="0" dirty="0"/>
                        <a:t>FOB-3 m, 2 Spans</a:t>
                      </a:r>
                      <a:r>
                        <a:rPr lang="en-US" sz="1100" b="0" baseline="0" dirty="0"/>
                        <a:t> </a:t>
                      </a:r>
                      <a:r>
                        <a:rPr lang="en-US" sz="1100" b="0" dirty="0"/>
                        <a:t>)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100" b="0" dirty="0"/>
                        <a:t>31.05.2026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3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0" dirty="0"/>
                        <a:t>Work to be taken up</a:t>
                      </a:r>
                    </a:p>
                    <a:p>
                      <a:pPr algn="ctr"/>
                      <a:endParaRPr lang="en-US" sz="1100" b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4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0" dirty="0"/>
                        <a:t>Work to be taken up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3560911218"/>
                  </a:ext>
                </a:extLst>
              </a:tr>
              <a:tr h="464713"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6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100" b="0" dirty="0"/>
                        <a:t>Talegaon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0" dirty="0"/>
                        <a:t>Columns foundations completed. Girders</a:t>
                      </a:r>
                      <a:r>
                        <a:rPr lang="en-US" sz="1100" b="0" baseline="0" dirty="0"/>
                        <a:t> diverted for Hadapsar skywalk. Girders are under fabrication. </a:t>
                      </a:r>
                      <a:r>
                        <a:rPr lang="en-US" sz="1100" b="0" dirty="0"/>
                        <a:t>(FOB-6 m)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0" dirty="0"/>
                        <a:t>31.03.2026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3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0" dirty="0"/>
                        <a:t>Work to be taken up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3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0" dirty="0"/>
                        <a:t>Work to be taken up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707765078"/>
                  </a:ext>
                </a:extLst>
              </a:tr>
              <a:tr h="464713"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7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100" b="0" dirty="0" err="1"/>
                        <a:t>Belapur</a:t>
                      </a:r>
                      <a:endParaRPr lang="en-US" sz="1100" b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0" dirty="0"/>
                        <a:t>Approved by </a:t>
                      </a:r>
                      <a:r>
                        <a:rPr lang="en-US" sz="1100" b="0" dirty="0" err="1"/>
                        <a:t>Sr</a:t>
                      </a:r>
                      <a:r>
                        <a:rPr lang="en-US" sz="1100" b="0" dirty="0"/>
                        <a:t> DEE G on 09/10/2025. After DRM/Pune’s approval GAD will be sent to HQ. (FOB-6 m)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100" b="0" dirty="0"/>
                        <a:t>30.09.2026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1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0" dirty="0"/>
                        <a:t>Work to be taken up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2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0" dirty="0"/>
                        <a:t>Work to be taken up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3544270188"/>
                  </a:ext>
                </a:extLst>
              </a:tr>
              <a:tr h="458273"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8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100" b="0" dirty="0" err="1"/>
                        <a:t>Kopargaon</a:t>
                      </a:r>
                      <a:endParaRPr lang="en-US" sz="1100" b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0" dirty="0"/>
                        <a:t>Approved by </a:t>
                      </a:r>
                      <a:r>
                        <a:rPr lang="en-US" sz="1100" b="0" dirty="0" err="1"/>
                        <a:t>Sr</a:t>
                      </a:r>
                      <a:r>
                        <a:rPr lang="en-US" sz="1100" b="0" dirty="0"/>
                        <a:t> DEE G on 09/10/2025. DRM/Pune’s approval also</a:t>
                      </a:r>
                      <a:r>
                        <a:rPr lang="en-US" sz="1100" b="0" baseline="0" dirty="0"/>
                        <a:t> obtained. </a:t>
                      </a:r>
                      <a:r>
                        <a:rPr lang="en-US" sz="1100" b="0" dirty="0"/>
                        <a:t>GAD will be sent to HQ. (FOB-6 m)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100" b="0" dirty="0"/>
                        <a:t>31.08.2026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3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0" dirty="0"/>
                        <a:t>Work to be taken up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2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0" dirty="0"/>
                        <a:t>Work to be taken up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578679588"/>
                  </a:ext>
                </a:extLst>
              </a:tr>
              <a:tr h="464713"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9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100" b="0" dirty="0" err="1"/>
                        <a:t>Ahmednagar</a:t>
                      </a:r>
                      <a:endParaRPr lang="en-US" sz="1100" b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0" dirty="0"/>
                        <a:t>Approved by </a:t>
                      </a:r>
                      <a:r>
                        <a:rPr lang="en-US" sz="1100" b="0" dirty="0" err="1"/>
                        <a:t>Sr</a:t>
                      </a:r>
                      <a:r>
                        <a:rPr lang="en-US" sz="1100" b="0" dirty="0"/>
                        <a:t> DEE G on 09/10/2025. DRM/Pune’s approval also</a:t>
                      </a:r>
                      <a:r>
                        <a:rPr lang="en-US" sz="1100" b="0" baseline="0" dirty="0"/>
                        <a:t> obtained. </a:t>
                      </a:r>
                      <a:r>
                        <a:rPr lang="en-US" sz="1100" b="0" dirty="0"/>
                        <a:t>GAD will be sent to HQ. (FOB-6 m)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100" b="0" dirty="0"/>
                        <a:t>31.07.2026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3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0" dirty="0"/>
                        <a:t>Work to be taken up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4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b="0" dirty="0"/>
                        <a:t>Work to be taken up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67319100"/>
                  </a:ext>
                </a:extLst>
              </a:tr>
              <a:tr h="291628"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10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100" b="0" dirty="0" err="1"/>
                        <a:t>Daund</a:t>
                      </a:r>
                      <a:endParaRPr lang="en-US" sz="1100" b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100" b="0" dirty="0"/>
                        <a:t>Requirement is under Review by</a:t>
                      </a:r>
                      <a:r>
                        <a:rPr lang="en-US" sz="1100" b="0" baseline="0" dirty="0"/>
                        <a:t> Sr. DCM/Pune</a:t>
                      </a:r>
                      <a:endParaRPr lang="en-US" sz="1100" b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1100" b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1100" b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1100" b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1100" b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1100" b="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585612753"/>
                  </a:ext>
                </a:extLst>
              </a:tr>
              <a:tr h="455360"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11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100" b="0" dirty="0"/>
                        <a:t>Chinchwad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100" b="0" dirty="0"/>
                        <a:t>FOB extn-Design awaited  by</a:t>
                      </a:r>
                      <a:r>
                        <a:rPr lang="en-US" sz="1100" b="0" baseline="0" dirty="0"/>
                        <a:t> Mr. </a:t>
                      </a:r>
                      <a:r>
                        <a:rPr lang="en-US" sz="1100" b="0" dirty="0" err="1"/>
                        <a:t>Yogesh</a:t>
                      </a:r>
                      <a:r>
                        <a:rPr lang="en-US" sz="1100" b="0" dirty="0"/>
                        <a:t> of M/s. </a:t>
                      </a:r>
                      <a:r>
                        <a:rPr lang="en-US" sz="1100" b="0" dirty="0" err="1"/>
                        <a:t>Jecpl</a:t>
                      </a:r>
                      <a:endParaRPr lang="en-US" sz="1100" b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100" b="0" dirty="0"/>
                        <a:t>31.03.2026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4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1 lift commissioned.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2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100" b="0" dirty="0"/>
                        <a:t>1 escalator</a:t>
                      </a:r>
                      <a:r>
                        <a:rPr lang="en-US" sz="1100" b="0" baseline="0" dirty="0"/>
                        <a:t> </a:t>
                      </a:r>
                      <a:r>
                        <a:rPr lang="en-US" sz="1100" b="0" dirty="0"/>
                        <a:t>commissioned.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202306086"/>
                  </a:ext>
                </a:extLst>
              </a:tr>
              <a:tr h="291628">
                <a:tc>
                  <a:txBody>
                    <a:bodyPr/>
                    <a:lstStyle/>
                    <a:p>
                      <a:endParaRPr lang="en-US" sz="1100" b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1100" b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en-US" sz="1100" b="0" dirty="0"/>
                        <a:t>Total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1100" b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24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endParaRPr lang="en-US" sz="1100" b="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/>
                        <a:t>34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en-US" sz="1100" b="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9775">
                <a:tc gridSpan="8">
                  <a:txBody>
                    <a:bodyPr/>
                    <a:lstStyle/>
                    <a:p>
                      <a:r>
                        <a:rPr lang="en-US" sz="1100" b="0" dirty="0"/>
                        <a:t>Note</a:t>
                      </a:r>
                      <a:r>
                        <a:rPr lang="en-US" sz="1100" b="0" baseline="0" dirty="0"/>
                        <a:t>: Only 11 Lifts and 15 Escalators have been sanctioned. The additional 13 Lifts &amp; 19 Escalators to be processed for sanction.</a:t>
                      </a:r>
                      <a:endParaRPr lang="en-US" sz="1100" b="0" dirty="0"/>
                    </a:p>
                  </a:txBody>
                  <a:tcPr marL="121920" marR="121920" marT="60960" marB="60960"/>
                </a:tc>
                <a:tc hMerge="1">
                  <a:txBody>
                    <a:bodyPr/>
                    <a:lstStyle/>
                    <a:p>
                      <a:endParaRPr lang="en-US" sz="8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8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8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8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564496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511</Words>
  <Application>Microsoft Office PowerPoint</Application>
  <PresentationFormat>Widescreen</PresentationFormat>
  <Paragraphs>100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Trebuchet MS</vt:lpstr>
      <vt:lpstr>Wingdings 3</vt:lpstr>
      <vt:lpstr>Facet</vt:lpstr>
      <vt:lpstr>FOB, LIFT &amp; Escalator Progress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Chaitanya Khatake</dc:creator>
  <cp:lastModifiedBy>Chaitanya Khatake</cp:lastModifiedBy>
  <cp:revision>2</cp:revision>
  <dcterms:created xsi:type="dcterms:W3CDTF">2025-10-13T06:32:02Z</dcterms:created>
  <dcterms:modified xsi:type="dcterms:W3CDTF">2025-10-13T06:36:15Z</dcterms:modified>
</cp:coreProperties>
</file>