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83" r:id="rId2"/>
    <p:sldId id="284" r:id="rId3"/>
    <p:sldId id="272" r:id="rId4"/>
    <p:sldId id="280" r:id="rId5"/>
    <p:sldId id="287" r:id="rId6"/>
    <p:sldId id="288" r:id="rId7"/>
    <p:sldId id="282" r:id="rId8"/>
    <p:sldId id="276" r:id="rId9"/>
    <p:sldId id="277" r:id="rId10"/>
    <p:sldId id="279" r:id="rId11"/>
    <p:sldId id="274" r:id="rId12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25-26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956-462C-BFC1-3D442B66A90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956-462C-BFC1-3D442B66A90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956-462C-BFC1-3D442B66A90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A32-4577-95F2-A6AD651651EE}"/>
              </c:ext>
            </c:extLst>
          </c:dPt>
          <c:dLbls>
            <c:dLbl>
              <c:idx val="3"/>
              <c:layout>
                <c:manualLayout>
                  <c:x val="-3.0967854984623217E-3"/>
                  <c:y val="-0.1913088609632199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28174120892575"/>
                      <c:h val="0.127011166734896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A32-4577-95F2-A6AD651651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32-4577-95F2-A6AD651651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26-27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184-43BD-80F1-606E6643E9A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184-43BD-80F1-606E6643E9A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184-43BD-80F1-606E6643E9A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184-43BD-80F1-606E6643E9A7}"/>
              </c:ext>
            </c:extLst>
          </c:dPt>
          <c:dLbls>
            <c:dLbl>
              <c:idx val="3"/>
              <c:layout>
                <c:manualLayout>
                  <c:x val="-7.1925099051466047E-4"/>
                  <c:y val="-0.2063484427783006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218491D-3CD6-4345-B9B4-C8643E415AB7}" type="VALUE">
                      <a:rPr lang="en-US" sz="2000"/>
                      <a:pPr>
                        <a:defRPr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296096275545392"/>
                      <c:h val="0.112816127565850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184-43BD-80F1-606E6643E9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184-43BD-80F1-606E6643E9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27-28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27-28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6CA-4128-941F-52167697D42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6CA-4128-941F-52167697D42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6CA-4128-941F-52167697D42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6CA-4128-941F-52167697D42F}"/>
              </c:ext>
            </c:extLst>
          </c:dPt>
          <c:dLbls>
            <c:dLbl>
              <c:idx val="3"/>
              <c:layout>
                <c:manualLayout>
                  <c:x val="0.21922638879161707"/>
                  <c:y val="-1.70731354187757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6CA-4128-941F-52167697D4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</c:v>
                </c:pt>
                <c:pt idx="1">
                  <c:v>0</c:v>
                </c:pt>
                <c:pt idx="2">
                  <c:v>9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6CA-4128-941F-52167697D4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28-29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28-29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4EF-4DAC-A93E-3C3763B7B5E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4EF-4DAC-A93E-3C3763B7B5E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4EF-4DAC-A93E-3C3763B7B5E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4EF-4DAC-A93E-3C3763B7B5E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</c:v>
                </c:pt>
                <c:pt idx="1">
                  <c:v>0</c:v>
                </c:pt>
                <c:pt idx="2">
                  <c:v>7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4EF-4DAC-A93E-3C3763B7B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0.14423</cdr:x>
      <cdr:y>0.10936</cdr:y>
    </cdr:from>
    <cdr:to>
      <cdr:x>0.68717</cdr:x>
      <cdr:y>0.1762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72E6AC7C-9D50-82C0-3208-3C4DB399E124}"/>
            </a:ext>
          </a:extLst>
        </cdr:cNvPr>
        <cdr:cNvSpPr txBox="1"/>
      </cdr:nvSpPr>
      <cdr:spPr>
        <a:xfrm xmlns:a="http://schemas.openxmlformats.org/drawingml/2006/main">
          <a:off x="385203" y="498763"/>
          <a:ext cx="145011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kern="1200" dirty="0"/>
            <a:t>   RUB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0.16325</cdr:x>
      <cdr:y>0.1205</cdr:y>
    </cdr:from>
    <cdr:to>
      <cdr:x>0.70619</cdr:x>
      <cdr:y>0.18734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7A189F1-86F1-ADA5-9B92-02EB90CCDF3B}"/>
            </a:ext>
          </a:extLst>
        </cdr:cNvPr>
        <cdr:cNvSpPr txBox="1"/>
      </cdr:nvSpPr>
      <cdr:spPr>
        <a:xfrm xmlns:a="http://schemas.openxmlformats.org/drawingml/2006/main">
          <a:off x="436003" y="549563"/>
          <a:ext cx="145011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600" kern="1200" dirty="0"/>
            <a:t>   ROB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0.18176</cdr:x>
      <cdr:y>0.12385</cdr:y>
    </cdr:from>
    <cdr:to>
      <cdr:x>0.78628</cdr:x>
      <cdr:y>0.19254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7A189F1-86F1-ADA5-9B92-02EB90CCDF3B}"/>
            </a:ext>
          </a:extLst>
        </cdr:cNvPr>
        <cdr:cNvSpPr txBox="1"/>
      </cdr:nvSpPr>
      <cdr:spPr>
        <a:xfrm xmlns:a="http://schemas.openxmlformats.org/drawingml/2006/main">
          <a:off x="436003" y="549563"/>
          <a:ext cx="145011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600" kern="1200" dirty="0"/>
            <a:t>   ROB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0.18176</cdr:x>
      <cdr:y>0.12385</cdr:y>
    </cdr:from>
    <cdr:to>
      <cdr:x>0.78628</cdr:x>
      <cdr:y>0.19254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7A189F1-86F1-ADA5-9B92-02EB90CCDF3B}"/>
            </a:ext>
          </a:extLst>
        </cdr:cNvPr>
        <cdr:cNvSpPr txBox="1"/>
      </cdr:nvSpPr>
      <cdr:spPr>
        <a:xfrm xmlns:a="http://schemas.openxmlformats.org/drawingml/2006/main">
          <a:off x="436003" y="549563"/>
          <a:ext cx="145011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600" kern="1200" dirty="0"/>
            <a:t>   ROB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80E8070C-A0CE-441C-82BD-9DDE2BAB8FB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DACA80E5-FFFC-4C67-8649-0668D997F5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B169C396-46B7-4025-A459-AECFC33A9ED7}" type="datetimeFigureOut">
              <a:rPr lang="en-IN" smtClean="0"/>
              <a:pPr/>
              <a:t>05-01-2026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1467F730-F636-4B29-BFE6-D2BF73AF4D3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559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 txBox="1">
            <a:spLocks noGrp="1"/>
          </p:cNvSpPr>
          <p:nvPr>
            <p:ph type="body" idx="1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67F730-F636-4B29-BFE6-D2BF73AF4D31}" type="slidenum">
              <a:rPr lang="en-IN" smtClean="0"/>
              <a:pPr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4693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67F730-F636-4B29-BFE6-D2BF73AF4D31}" type="slidenum">
              <a:rPr lang="en-IN" smtClean="0"/>
              <a:pPr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4794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5BA7C-88EE-4A1A-B7AD-B3499AA486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088619-7458-F7CE-5BA7-DA113A382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321CC-D5D1-126D-3952-4C7AC56F4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437C-856B-41EC-B1A9-1C5B52AE8858}" type="datetimeFigureOut">
              <a:rPr lang="en-IN" smtClean="0"/>
              <a:pPr/>
              <a:t>05-01-2026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4887A-57C2-02BB-5298-420E944CE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D7A93-7986-CC64-F0BF-BC6B5ECF3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91A7-B24F-4010-9884-D799F81ACA5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3940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4D51D-D461-9FA4-BC12-5E1EDD018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8ACB63-9CF3-DACB-CA2F-85603E9CE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67574-8AD6-DB1D-069F-8A9C1DE77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437C-856B-41EC-B1A9-1C5B52AE8858}" type="datetimeFigureOut">
              <a:rPr lang="en-IN" smtClean="0"/>
              <a:pPr/>
              <a:t>05-01-2026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54C77-98F4-202E-50FE-780E26A05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58895-A082-3A3F-9890-2FFDEFC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91A7-B24F-4010-9884-D799F81ACA5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848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007533-D6AF-5CFA-7C03-63849E46B9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E155C9-3498-E11C-8E05-C2BD1258FD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0AD01-92FC-FFA8-80CA-959F92DA8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437C-856B-41EC-B1A9-1C5B52AE8858}" type="datetimeFigureOut">
              <a:rPr lang="en-IN" smtClean="0"/>
              <a:pPr/>
              <a:t>05-01-2026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3BE6F-55F8-5197-2CAA-09944C9D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BC5A-4680-39D9-0353-5DDFA2D63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91A7-B24F-4010-9884-D799F81ACA5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387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12C1B-F830-7985-503D-06EDEE7F3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7B2CE-8067-CE03-358F-F62D6B0A1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36B8C-AB45-3F41-7622-41309A9C9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437C-856B-41EC-B1A9-1C5B52AE8858}" type="datetimeFigureOut">
              <a:rPr lang="en-IN" smtClean="0"/>
              <a:pPr/>
              <a:t>05-01-2026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49AE4-F132-A3C0-9A22-F16F02422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E429F-C0D3-8E79-D4AF-31BAF6711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91A7-B24F-4010-9884-D799F81ACA5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475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60105-87B2-C08E-7C1A-65459E469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B9990A-4A27-5898-1ACE-B5F330E1B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0B762-17B8-E573-211A-D2002E9A3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437C-856B-41EC-B1A9-1C5B52AE8858}" type="datetimeFigureOut">
              <a:rPr lang="en-IN" smtClean="0"/>
              <a:pPr/>
              <a:t>05-01-2026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8B6A7-9076-5FF2-2B75-EB49859B3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1499A-EC0E-00AB-C1CF-0399C3667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91A7-B24F-4010-9884-D799F81ACA5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9581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170D9-FA72-36AB-C3B6-92C5AAE02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2BBBA-17D6-7415-F9D5-00B881ECE8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E9C4FF-E3EF-A07B-E1B5-CB03B5C921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70D334-8A8D-8966-5ADD-1618CA1F9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437C-856B-41EC-B1A9-1C5B52AE8858}" type="datetimeFigureOut">
              <a:rPr lang="en-IN" smtClean="0"/>
              <a:pPr/>
              <a:t>05-01-2026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AC4DB5-D9E4-1A27-ADD8-DA6A9D066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BF2C6C-0380-7950-181F-987AB0DBF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91A7-B24F-4010-9884-D799F81ACA5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3319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B3AC2-EB46-6818-2659-D32F57BF0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E8F6A-008F-6C2E-3EC7-423EC5C69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6812C2-D60A-3DE4-09D6-E9BAE20E8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08D9A0-D012-EF69-570E-85D69EDA9B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54A7AF-E5EC-825C-AF12-2A58432C47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E084B8-0A0E-C863-464E-1B78F94E1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437C-856B-41EC-B1A9-1C5B52AE8858}" type="datetimeFigureOut">
              <a:rPr lang="en-IN" smtClean="0"/>
              <a:pPr/>
              <a:t>05-01-2026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4FA0C3-B8FC-C122-7B28-A504A8B00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BAC347-4771-734F-831A-84B6CF567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91A7-B24F-4010-9884-D799F81ACA5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7522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625B6-2D3E-31E6-EDD6-F0FA1FC8F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69252A-2F6F-1B9A-7BF6-E7B9A103D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437C-856B-41EC-B1A9-1C5B52AE8858}" type="datetimeFigureOut">
              <a:rPr lang="en-IN" smtClean="0"/>
              <a:pPr/>
              <a:t>05-01-2026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6FF29C-04FE-0D3A-0B78-D35251BF0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D3130A-C76D-C66C-BFF1-AC8C0471D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91A7-B24F-4010-9884-D799F81ACA5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065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853DED-617E-3B39-CDA4-539ED175F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437C-856B-41EC-B1A9-1C5B52AE8858}" type="datetimeFigureOut">
              <a:rPr lang="en-IN" smtClean="0"/>
              <a:pPr/>
              <a:t>05-01-2026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1A9248-C9E7-2798-5400-0E91184AE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62750E-37B7-7BEB-C157-223DC7E61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91A7-B24F-4010-9884-D799F81ACA5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0647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E8AB7-906A-15D9-55CD-8D1FB963F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E3C5F-5473-7CB1-C8EE-C45ABE5F1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750937-B0B7-1682-FBEA-B92A779203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B06131-4969-D527-B9C8-7F94FFB09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437C-856B-41EC-B1A9-1C5B52AE8858}" type="datetimeFigureOut">
              <a:rPr lang="en-IN" smtClean="0"/>
              <a:pPr/>
              <a:t>05-01-2026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A2C34D-2257-4205-8F65-786762E30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A05928-9FCC-6A62-57BD-22F9E64D2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91A7-B24F-4010-9884-D799F81ACA5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4549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88619-791C-5047-85A1-E49F01E79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0DC2D3-4535-2502-0E97-99349F8907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FBBFF5-6E53-3FA5-CE0E-52854D25A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B9F71B-AC9A-6ACB-5490-639A88C00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437C-856B-41EC-B1A9-1C5B52AE8858}" type="datetimeFigureOut">
              <a:rPr lang="en-IN" smtClean="0"/>
              <a:pPr/>
              <a:t>05-01-2026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F536C0-3F85-5441-5EEE-14DF10ED2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45B98-CC34-DEDE-3FAC-B294F1A54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91A7-B24F-4010-9884-D799F81ACA5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0357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F7A223-5E10-4D49-1AA7-C6598B054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B5934E-45F0-EBF9-80D4-AF4B53E60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F007FD-34DA-8751-CF48-626BF47A09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3437C-856B-41EC-B1A9-1C5B52AE8858}" type="datetimeFigureOut">
              <a:rPr lang="en-IN" smtClean="0"/>
              <a:pPr/>
              <a:t>05-01-2026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98AD5-D3D8-4ACA-2177-1F27D8FE0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F65E7-B30A-5C07-1266-C78E2D909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91A7-B24F-4010-9884-D799F81ACA5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238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7B32A-FC73-ED70-7634-D52765DEC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648" y="210343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Status of ROB/RUB </a:t>
            </a:r>
            <a:r>
              <a:rPr lang="en-US" sz="2400" b="1" dirty="0">
                <a:solidFill>
                  <a:srgbClr val="7030A0"/>
                </a:solidFill>
              </a:rPr>
              <a:t>(as on 06.01.26)</a:t>
            </a:r>
            <a:br>
              <a:rPr lang="en-US" sz="2400" b="1" dirty="0">
                <a:solidFill>
                  <a:srgbClr val="7030A0"/>
                </a:solidFill>
              </a:rPr>
            </a:br>
            <a:br>
              <a:rPr lang="en-US" sz="2400" b="1" dirty="0">
                <a:solidFill>
                  <a:srgbClr val="7030A0"/>
                </a:solidFill>
              </a:rPr>
            </a:br>
            <a:r>
              <a:rPr lang="en-US" sz="2400" b="1" dirty="0">
                <a:solidFill>
                  <a:srgbClr val="7030A0"/>
                </a:solidFill>
              </a:rPr>
              <a:t>                                                           ---CAO/C/RSP</a:t>
            </a:r>
          </a:p>
        </p:txBody>
      </p:sp>
    </p:spTree>
    <p:extLst>
      <p:ext uri="{BB962C8B-B14F-4D97-AF65-F5344CB8AC3E}">
        <p14:creationId xmlns:p14="http://schemas.microsoft.com/office/powerpoint/2010/main" val="2468127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C8383-2771-FF49-B54B-7ACE2D31C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C8051-486F-1A54-C3E0-61BCD1C24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616" y="109729"/>
            <a:ext cx="11311510" cy="64274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Balance DPR </a:t>
            </a:r>
            <a:r>
              <a:rPr lang="en-US" sz="2000" b="1" dirty="0">
                <a:solidFill>
                  <a:srgbClr val="7030A0"/>
                </a:solidFill>
              </a:rPr>
              <a:t>(tender opened on 23.12 project consultant)</a:t>
            </a:r>
            <a:endParaRPr lang="en-IN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69C786B-4105-2EEB-D9F5-AD42B2DE3D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0941793"/>
              </p:ext>
            </p:extLst>
          </p:nvPr>
        </p:nvGraphicFramePr>
        <p:xfrm>
          <a:off x="285750" y="752475"/>
          <a:ext cx="7870699" cy="3954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1025">
                  <a:extLst>
                    <a:ext uri="{9D8B030D-6E8A-4147-A177-3AD203B41FA5}">
                      <a16:colId xmlns:a16="http://schemas.microsoft.com/office/drawing/2014/main" val="53636437"/>
                    </a:ext>
                  </a:extLst>
                </a:gridCol>
                <a:gridCol w="2604837">
                  <a:extLst>
                    <a:ext uri="{9D8B030D-6E8A-4147-A177-3AD203B41FA5}">
                      <a16:colId xmlns:a16="http://schemas.microsoft.com/office/drawing/2014/main" val="1053679682"/>
                    </a:ext>
                  </a:extLst>
                </a:gridCol>
                <a:gridCol w="2604837">
                  <a:extLst>
                    <a:ext uri="{9D8B030D-6E8A-4147-A177-3AD203B41FA5}">
                      <a16:colId xmlns:a16="http://schemas.microsoft.com/office/drawing/2014/main" val="917023884"/>
                    </a:ext>
                  </a:extLst>
                </a:gridCol>
              </a:tblGrid>
              <a:tr h="236572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Division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Total Nos. of ROB’s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Completion period of DPR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086673"/>
                  </a:ext>
                </a:extLst>
              </a:tr>
              <a:tr h="406117"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833507"/>
                  </a:ext>
                </a:extLst>
              </a:tr>
              <a:tr h="406117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BB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 1 year from award of contract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963423"/>
                  </a:ext>
                </a:extLst>
              </a:tr>
              <a:tr h="38094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BSL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96199"/>
                  </a:ext>
                </a:extLst>
              </a:tr>
              <a:tr h="740566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NGP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535776"/>
                  </a:ext>
                </a:extLst>
              </a:tr>
              <a:tr h="406117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Pune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15941"/>
                  </a:ext>
                </a:extLst>
              </a:tr>
              <a:tr h="573342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SUR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845901"/>
                  </a:ext>
                </a:extLst>
              </a:tr>
              <a:tr h="401173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Total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153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9641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BF5AA-40C6-A8EF-6E2B-32C2823FB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448925" cy="604138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2700" b="1" dirty="0">
                <a:solidFill>
                  <a:srgbClr val="7030A0"/>
                </a:solidFill>
              </a:rPr>
              <a:t>Assistance Required</a:t>
            </a:r>
            <a:endParaRPr lang="en-IN" sz="27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DD162-C1CF-F57A-C8FE-97EDC030C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862" y="1175639"/>
            <a:ext cx="10515600" cy="470281"/>
          </a:xfrm>
        </p:spPr>
        <p:txBody>
          <a:bodyPr>
            <a:normAutofit/>
          </a:bodyPr>
          <a:lstStyle/>
          <a:p>
            <a:r>
              <a:rPr lang="en-IN" sz="2000" dirty="0"/>
              <a:t>Filling of vacant post of AEN at Pune and Bhusawal and posting of JAG at BB who is under transfer</a:t>
            </a:r>
          </a:p>
          <a:p>
            <a:endParaRPr lang="en-IN" dirty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2A70C2-3905-A3E5-4E9C-F6A4C31C9394}"/>
              </a:ext>
            </a:extLst>
          </p:cNvPr>
          <p:cNvSpPr txBox="1">
            <a:spLocks/>
          </p:cNvSpPr>
          <p:nvPr/>
        </p:nvSpPr>
        <p:spPr>
          <a:xfrm>
            <a:off x="871537" y="2611502"/>
            <a:ext cx="10448925" cy="6041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 </a:t>
            </a:r>
            <a:r>
              <a:rPr lang="en-US" sz="3100" b="1" dirty="0">
                <a:solidFill>
                  <a:srgbClr val="7030A0"/>
                </a:solidFill>
              </a:rPr>
              <a:t>Impediments</a:t>
            </a:r>
            <a:endParaRPr lang="en-IN" sz="3100" b="1" dirty="0">
              <a:solidFill>
                <a:srgbClr val="7030A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E084060-1252-9432-DBE4-1E08FDE4790D}"/>
              </a:ext>
            </a:extLst>
          </p:cNvPr>
          <p:cNvSpPr txBox="1">
            <a:spLocks/>
          </p:cNvSpPr>
          <p:nvPr/>
        </p:nvSpPr>
        <p:spPr>
          <a:xfrm>
            <a:off x="871537" y="3429000"/>
            <a:ext cx="10515600" cy="1357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Utilities shifting  within Railways and outside Railways portion- Electrical, S&amp;T and TRD .</a:t>
            </a:r>
          </a:p>
          <a:p>
            <a:r>
              <a:rPr lang="en-US" sz="2400" dirty="0"/>
              <a:t>In sharing ROBs – non availability of consent by states.</a:t>
            </a:r>
            <a:r>
              <a:rPr lang="en-IN" sz="2400" dirty="0"/>
              <a:t> </a:t>
            </a:r>
          </a:p>
          <a:p>
            <a:endParaRPr lang="en-IN" dirty="0"/>
          </a:p>
          <a:p>
            <a:pPr marL="0" indent="0">
              <a:buFont typeface="Arial" panose="020B0604020202020204" pitchFamily="34" charset="0"/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98031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82E48-7A40-6B33-DD96-415E37AF0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LC gates elimination-</a:t>
            </a:r>
            <a:r>
              <a:rPr lang="en-US" sz="3600" b="1" dirty="0" err="1"/>
              <a:t>Targetted</a:t>
            </a:r>
            <a:r>
              <a:rPr lang="en-US" sz="3600" b="1" dirty="0"/>
              <a:t> in 24-25</a:t>
            </a:r>
            <a:br>
              <a:rPr lang="en-US" sz="3600" dirty="0"/>
            </a:br>
            <a:r>
              <a:rPr lang="en-US" sz="3600" dirty="0"/>
              <a:t> (RUB -4 </a:t>
            </a:r>
            <a:r>
              <a:rPr lang="en-US" sz="3600" dirty="0" err="1"/>
              <a:t>nos</a:t>
            </a:r>
            <a:r>
              <a:rPr lang="en-US" sz="3600" dirty="0"/>
              <a:t> 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753174E-FDB2-BDE5-BFFD-D490A854D7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7711904"/>
              </p:ext>
            </p:extLst>
          </p:nvPr>
        </p:nvGraphicFramePr>
        <p:xfrm>
          <a:off x="838200" y="1825625"/>
          <a:ext cx="10515597" cy="4667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5665">
                  <a:extLst>
                    <a:ext uri="{9D8B030D-6E8A-4147-A177-3AD203B41FA5}">
                      <a16:colId xmlns:a16="http://schemas.microsoft.com/office/drawing/2014/main" val="4048104960"/>
                    </a:ext>
                  </a:extLst>
                </a:gridCol>
                <a:gridCol w="1412730">
                  <a:extLst>
                    <a:ext uri="{9D8B030D-6E8A-4147-A177-3AD203B41FA5}">
                      <a16:colId xmlns:a16="http://schemas.microsoft.com/office/drawing/2014/main" val="1242647533"/>
                    </a:ext>
                  </a:extLst>
                </a:gridCol>
                <a:gridCol w="3358601">
                  <a:extLst>
                    <a:ext uri="{9D8B030D-6E8A-4147-A177-3AD203B41FA5}">
                      <a16:colId xmlns:a16="http://schemas.microsoft.com/office/drawing/2014/main" val="2770811146"/>
                    </a:ext>
                  </a:extLst>
                </a:gridCol>
                <a:gridCol w="3358601">
                  <a:extLst>
                    <a:ext uri="{9D8B030D-6E8A-4147-A177-3AD203B41FA5}">
                      <a16:colId xmlns:a16="http://schemas.microsoft.com/office/drawing/2014/main" val="2473463745"/>
                    </a:ext>
                  </a:extLst>
                </a:gridCol>
              </a:tblGrid>
              <a:tr h="589462">
                <a:tc>
                  <a:txBody>
                    <a:bodyPr/>
                    <a:lstStyle/>
                    <a:p>
                      <a:r>
                        <a:rPr lang="en-US" dirty="0"/>
                        <a:t>DIV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L-Xing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TDC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760731"/>
                  </a:ext>
                </a:extLst>
              </a:tr>
              <a:tr h="589462">
                <a:tc rowSpan="4">
                  <a:txBody>
                    <a:bodyPr/>
                    <a:lstStyle/>
                    <a:p>
                      <a:r>
                        <a:rPr lang="en-US" sz="2000" dirty="0"/>
                        <a:t>BSL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Work completed L-</a:t>
                      </a:r>
                      <a:r>
                        <a:rPr lang="en-US" sz="2000" dirty="0" err="1"/>
                        <a:t>xing</a:t>
                      </a:r>
                      <a:r>
                        <a:rPr lang="en-US" sz="2000" dirty="0"/>
                        <a:t> closed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Commissioned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9304785"/>
                  </a:ext>
                </a:extLst>
              </a:tr>
              <a:tr h="101742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Box </a:t>
                      </a:r>
                      <a:r>
                        <a:rPr lang="en-US" sz="2000" dirty="0" err="1"/>
                        <a:t>casted,one</a:t>
                      </a:r>
                      <a:r>
                        <a:rPr lang="en-US" sz="2000" dirty="0"/>
                        <a:t> side Retaining wall comp, </a:t>
                      </a:r>
                      <a:r>
                        <a:rPr lang="en-US" sz="2000" dirty="0" err="1"/>
                        <a:t>otherside</a:t>
                      </a:r>
                      <a:r>
                        <a:rPr lang="en-US" sz="2000" dirty="0"/>
                        <a:t> 60% 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JAN’26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345335"/>
                  </a:ext>
                </a:extLst>
              </a:tr>
              <a:tr h="145346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115A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Box </a:t>
                      </a:r>
                      <a:r>
                        <a:rPr lang="en-US" sz="2000" dirty="0" err="1"/>
                        <a:t>casted,one</a:t>
                      </a:r>
                      <a:r>
                        <a:rPr lang="en-US" sz="2000" dirty="0"/>
                        <a:t> side Retaining wall comp, </a:t>
                      </a:r>
                      <a:r>
                        <a:rPr lang="en-US" sz="2000" dirty="0" err="1"/>
                        <a:t>otherside</a:t>
                      </a:r>
                      <a:r>
                        <a:rPr lang="en-US" sz="2000" dirty="0"/>
                        <a:t> 20% done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FEB’26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197326"/>
                  </a:ext>
                </a:extLst>
              </a:tr>
              <a:tr h="101742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Box </a:t>
                      </a:r>
                      <a:r>
                        <a:rPr lang="en-US" sz="2000" dirty="0" err="1"/>
                        <a:t>casted.All</a:t>
                      </a:r>
                      <a:r>
                        <a:rPr lang="en-US" sz="2000" dirty="0"/>
                        <a:t> girder </a:t>
                      </a:r>
                      <a:r>
                        <a:rPr lang="en-US" sz="2000" dirty="0" err="1"/>
                        <a:t>inserted.Box</a:t>
                      </a:r>
                      <a:r>
                        <a:rPr lang="en-US" sz="2000" dirty="0"/>
                        <a:t> pushing is going to be started.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MAR’26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132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8592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D4BAC-6590-256D-9772-660F25C17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489E8-4162-B84F-7C52-3510F0A12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615" y="109729"/>
            <a:ext cx="11678411" cy="718946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7030A0"/>
                </a:solidFill>
              </a:rPr>
              <a:t>Sanctioned works -PH 30 (RSP unit</a:t>
            </a:r>
            <a:r>
              <a:rPr lang="en-US" sz="3600" dirty="0"/>
              <a:t>)</a:t>
            </a:r>
            <a:endParaRPr lang="en-IN" sz="3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A84E689-51AC-C69D-AA8A-E8B53889B8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5291340"/>
              </p:ext>
            </p:extLst>
          </p:nvPr>
        </p:nvGraphicFramePr>
        <p:xfrm>
          <a:off x="277587" y="688658"/>
          <a:ext cx="10548909" cy="4822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1607">
                  <a:extLst>
                    <a:ext uri="{9D8B030D-6E8A-4147-A177-3AD203B41FA5}">
                      <a16:colId xmlns:a16="http://schemas.microsoft.com/office/drawing/2014/main" val="53636437"/>
                    </a:ext>
                  </a:extLst>
                </a:gridCol>
                <a:gridCol w="1728287">
                  <a:extLst>
                    <a:ext uri="{9D8B030D-6E8A-4147-A177-3AD203B41FA5}">
                      <a16:colId xmlns:a16="http://schemas.microsoft.com/office/drawing/2014/main" val="1053679682"/>
                    </a:ext>
                  </a:extLst>
                </a:gridCol>
                <a:gridCol w="2022464">
                  <a:extLst>
                    <a:ext uri="{9D8B030D-6E8A-4147-A177-3AD203B41FA5}">
                      <a16:colId xmlns:a16="http://schemas.microsoft.com/office/drawing/2014/main" val="385478801"/>
                    </a:ext>
                  </a:extLst>
                </a:gridCol>
                <a:gridCol w="2255353">
                  <a:extLst>
                    <a:ext uri="{9D8B030D-6E8A-4147-A177-3AD203B41FA5}">
                      <a16:colId xmlns:a16="http://schemas.microsoft.com/office/drawing/2014/main" val="873033524"/>
                    </a:ext>
                  </a:extLst>
                </a:gridCol>
                <a:gridCol w="2071198">
                  <a:extLst>
                    <a:ext uri="{9D8B030D-6E8A-4147-A177-3AD203B41FA5}">
                      <a16:colId xmlns:a16="http://schemas.microsoft.com/office/drawing/2014/main" val="3565044468"/>
                    </a:ext>
                  </a:extLst>
                </a:gridCol>
              </a:tblGrid>
              <a:tr h="865822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ysClr val="windowText" lastClr="000000"/>
                          </a:solidFill>
                        </a:rPr>
                        <a:t>Sanctioned year of the  works                     ( umbrella)</a:t>
                      </a:r>
                      <a:endParaRPr lang="en-IN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ysClr val="windowText" lastClr="000000"/>
                          </a:solidFill>
                        </a:rPr>
                        <a:t> Total Nos. of works  sanctioned </a:t>
                      </a:r>
                      <a:endParaRPr lang="en-IN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solidFill>
                            <a:sysClr val="windowText" lastClr="000000"/>
                          </a:solidFill>
                        </a:rPr>
                        <a:t>Cost sharing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ysClr val="windowText" lastClr="000000"/>
                          </a:solidFill>
                        </a:rPr>
                        <a:t>Cost (Rs Crore)</a:t>
                      </a:r>
                      <a:endParaRPr lang="en-IN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ysClr val="windowText" lastClr="000000"/>
                          </a:solidFill>
                        </a:rPr>
                        <a:t>Remarks</a:t>
                      </a:r>
                      <a:endParaRPr lang="en-IN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086673"/>
                  </a:ext>
                </a:extLst>
              </a:tr>
              <a:tr h="61970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 2015-16               </a:t>
                      </a:r>
                      <a:endParaRPr lang="en-IN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ysClr val="windowText" lastClr="000000"/>
                          </a:solidFill>
                        </a:rPr>
                        <a:t>  1</a:t>
                      </a:r>
                      <a:endParaRPr lang="en-IN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solidFill>
                            <a:sysClr val="windowText" lastClr="000000"/>
                          </a:solidFill>
                        </a:rPr>
                        <a:t>  21.96 Cr</a:t>
                      </a:r>
                    </a:p>
                    <a:p>
                      <a:pPr algn="ctr"/>
                      <a:r>
                        <a:rPr lang="en-US" sz="1200" dirty="0">
                          <a:solidFill>
                            <a:sysClr val="windowText" lastClr="000000"/>
                          </a:solidFill>
                        </a:rPr>
                        <a:t>Rly  &amp; State- 10.98 each</a:t>
                      </a:r>
                      <a:endParaRPr lang="en-IN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LC 91 –SUR</a:t>
                      </a:r>
                      <a:endParaRPr lang="en-IN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963423"/>
                  </a:ext>
                </a:extLst>
              </a:tr>
              <a:tr h="61970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 2019-20</a:t>
                      </a:r>
                      <a:endParaRPr lang="en-IN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ysClr val="windowText" lastClr="000000"/>
                          </a:solidFill>
                        </a:rPr>
                        <a:t>  4</a:t>
                      </a:r>
                      <a:endParaRPr lang="en-IN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137.66</a:t>
                      </a:r>
                    </a:p>
                    <a:p>
                      <a:pPr algn="ctr"/>
                      <a:r>
                        <a:rPr lang="en-US" sz="1200" dirty="0">
                          <a:solidFill>
                            <a:sysClr val="windowText" lastClr="000000"/>
                          </a:solidFill>
                        </a:rPr>
                        <a:t>Rly &amp; State- 68.83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LC-281,289, 20 &amp; 32 (NGP)</a:t>
                      </a:r>
                      <a:endParaRPr lang="en-IN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96199"/>
                  </a:ext>
                </a:extLst>
              </a:tr>
              <a:tr h="61970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 2020-21</a:t>
                      </a:r>
                      <a:endParaRPr lang="en-IN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ysClr val="windowText" lastClr="000000"/>
                          </a:solidFill>
                        </a:rPr>
                        <a:t> 23</a:t>
                      </a:r>
                      <a:endParaRPr lang="en-IN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 662.92</a:t>
                      </a:r>
                      <a:endParaRPr lang="en-IN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IN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LC-86-BSL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247 &amp;265 –NGP</a:t>
                      </a:r>
                      <a:endParaRPr lang="en-IN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535776"/>
                  </a:ext>
                </a:extLst>
              </a:tr>
              <a:tr h="3807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 2021-22</a:t>
                      </a:r>
                      <a:endParaRPr lang="en-IN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ysClr val="windowText" lastClr="000000"/>
                          </a:solidFill>
                        </a:rPr>
                        <a:t> 15</a:t>
                      </a:r>
                      <a:endParaRPr lang="en-IN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 495.92</a:t>
                      </a:r>
                      <a:endParaRPr lang="en-IN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endParaRPr lang="en-IN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15941"/>
                  </a:ext>
                </a:extLst>
              </a:tr>
              <a:tr h="39108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 2023-24</a:t>
                      </a:r>
                      <a:endParaRPr lang="en-IN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ysClr val="windowText" lastClr="000000"/>
                          </a:solidFill>
                        </a:rPr>
                        <a:t> 5</a:t>
                      </a:r>
                      <a:endParaRPr lang="en-IN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 191.68</a:t>
                      </a:r>
                      <a:endParaRPr lang="en-IN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845901"/>
                  </a:ext>
                </a:extLst>
              </a:tr>
              <a:tr h="65260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2024-25 </a:t>
                      </a:r>
                      <a:endParaRPr lang="en-IN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lang="en-IN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 37.00</a:t>
                      </a:r>
                      <a:endParaRPr lang="en-IN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014827"/>
                  </a:ext>
                </a:extLst>
              </a:tr>
              <a:tr h="65260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Total</a:t>
                      </a:r>
                      <a:endParaRPr lang="en-IN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49</a:t>
                      </a:r>
                      <a:endParaRPr lang="en-IN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solidFill>
                            <a:srgbClr val="002060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B050"/>
                          </a:solidFill>
                        </a:rPr>
                        <a:t> 1547 .14 </a:t>
                      </a:r>
                      <a:endParaRPr lang="en-IN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153608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8C063AED-3B75-B801-6061-AAAEB960929D}"/>
              </a:ext>
            </a:extLst>
          </p:cNvPr>
          <p:cNvSpPr txBox="1">
            <a:spLocks/>
          </p:cNvSpPr>
          <p:nvPr/>
        </p:nvSpPr>
        <p:spPr>
          <a:xfrm>
            <a:off x="356615" y="5872899"/>
            <a:ext cx="11678411" cy="44450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1400" b="1" dirty="0">
                <a:solidFill>
                  <a:srgbClr val="7030A0"/>
                </a:solidFill>
              </a:rPr>
              <a:t>LC -91 SUR ,281,289,20,32 NGP  3.2.25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1400" b="1" dirty="0">
                <a:solidFill>
                  <a:srgbClr val="7030A0"/>
                </a:solidFill>
              </a:rPr>
              <a:t>20-21    20   on   12.07.24  3  on 3.2.25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1400" b="1" dirty="0">
                <a:solidFill>
                  <a:srgbClr val="7030A0"/>
                </a:solidFill>
              </a:rPr>
              <a:t>21-22,23-24     20     6.08.24          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1400" b="1" dirty="0">
              <a:solidFill>
                <a:srgbClr val="7030A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1400" b="1" dirty="0">
              <a:solidFill>
                <a:srgbClr val="7030A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230111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A3E13-87DB-C50D-3E81-DBC51E696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1D407-47F4-4E6F-5797-141C4493A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616" y="109729"/>
            <a:ext cx="11311510" cy="6427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 </a:t>
            </a:r>
            <a:r>
              <a:rPr lang="en-US" sz="3600" b="1" dirty="0">
                <a:solidFill>
                  <a:srgbClr val="7030A0"/>
                </a:solidFill>
              </a:rPr>
              <a:t>Sanctioned works -PH 30 (RSP unit</a:t>
            </a:r>
            <a:r>
              <a:rPr lang="en-US" dirty="0"/>
              <a:t>)</a:t>
            </a:r>
            <a:endParaRPr lang="en-IN" sz="3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777750E-353E-E24C-28B7-0283E4D2DF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633260"/>
              </p:ext>
            </p:extLst>
          </p:nvPr>
        </p:nvGraphicFramePr>
        <p:xfrm>
          <a:off x="285750" y="752475"/>
          <a:ext cx="11549634" cy="5703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840">
                  <a:extLst>
                    <a:ext uri="{9D8B030D-6E8A-4147-A177-3AD203B41FA5}">
                      <a16:colId xmlns:a16="http://schemas.microsoft.com/office/drawing/2014/main" val="53636437"/>
                    </a:ext>
                  </a:extLst>
                </a:gridCol>
                <a:gridCol w="806461">
                  <a:extLst>
                    <a:ext uri="{9D8B030D-6E8A-4147-A177-3AD203B41FA5}">
                      <a16:colId xmlns:a16="http://schemas.microsoft.com/office/drawing/2014/main" val="1053679682"/>
                    </a:ext>
                  </a:extLst>
                </a:gridCol>
                <a:gridCol w="733109">
                  <a:extLst>
                    <a:ext uri="{9D8B030D-6E8A-4147-A177-3AD203B41FA5}">
                      <a16:colId xmlns:a16="http://schemas.microsoft.com/office/drawing/2014/main" val="4226995520"/>
                    </a:ext>
                  </a:extLst>
                </a:gridCol>
                <a:gridCol w="855487">
                  <a:extLst>
                    <a:ext uri="{9D8B030D-6E8A-4147-A177-3AD203B41FA5}">
                      <a16:colId xmlns:a16="http://schemas.microsoft.com/office/drawing/2014/main" val="4199530744"/>
                    </a:ext>
                  </a:extLst>
                </a:gridCol>
                <a:gridCol w="855487">
                  <a:extLst>
                    <a:ext uri="{9D8B030D-6E8A-4147-A177-3AD203B41FA5}">
                      <a16:colId xmlns:a16="http://schemas.microsoft.com/office/drawing/2014/main" val="275156658"/>
                    </a:ext>
                  </a:extLst>
                </a:gridCol>
                <a:gridCol w="730058">
                  <a:extLst>
                    <a:ext uri="{9D8B030D-6E8A-4147-A177-3AD203B41FA5}">
                      <a16:colId xmlns:a16="http://schemas.microsoft.com/office/drawing/2014/main" val="4034418676"/>
                    </a:ext>
                  </a:extLst>
                </a:gridCol>
                <a:gridCol w="980916">
                  <a:extLst>
                    <a:ext uri="{9D8B030D-6E8A-4147-A177-3AD203B41FA5}">
                      <a16:colId xmlns:a16="http://schemas.microsoft.com/office/drawing/2014/main" val="3502185828"/>
                    </a:ext>
                  </a:extLst>
                </a:gridCol>
                <a:gridCol w="855487">
                  <a:extLst>
                    <a:ext uri="{9D8B030D-6E8A-4147-A177-3AD203B41FA5}">
                      <a16:colId xmlns:a16="http://schemas.microsoft.com/office/drawing/2014/main" val="972631897"/>
                    </a:ext>
                  </a:extLst>
                </a:gridCol>
                <a:gridCol w="855487">
                  <a:extLst>
                    <a:ext uri="{9D8B030D-6E8A-4147-A177-3AD203B41FA5}">
                      <a16:colId xmlns:a16="http://schemas.microsoft.com/office/drawing/2014/main" val="2188836537"/>
                    </a:ext>
                  </a:extLst>
                </a:gridCol>
                <a:gridCol w="855487">
                  <a:extLst>
                    <a:ext uri="{9D8B030D-6E8A-4147-A177-3AD203B41FA5}">
                      <a16:colId xmlns:a16="http://schemas.microsoft.com/office/drawing/2014/main" val="1155031539"/>
                    </a:ext>
                  </a:extLst>
                </a:gridCol>
                <a:gridCol w="855487">
                  <a:extLst>
                    <a:ext uri="{9D8B030D-6E8A-4147-A177-3AD203B41FA5}">
                      <a16:colId xmlns:a16="http://schemas.microsoft.com/office/drawing/2014/main" val="3775733669"/>
                    </a:ext>
                  </a:extLst>
                </a:gridCol>
                <a:gridCol w="855487">
                  <a:extLst>
                    <a:ext uri="{9D8B030D-6E8A-4147-A177-3AD203B41FA5}">
                      <a16:colId xmlns:a16="http://schemas.microsoft.com/office/drawing/2014/main" val="873033524"/>
                    </a:ext>
                  </a:extLst>
                </a:gridCol>
                <a:gridCol w="783940">
                  <a:extLst>
                    <a:ext uri="{9D8B030D-6E8A-4147-A177-3AD203B41FA5}">
                      <a16:colId xmlns:a16="http://schemas.microsoft.com/office/drawing/2014/main" val="2378330500"/>
                    </a:ext>
                  </a:extLst>
                </a:gridCol>
                <a:gridCol w="827901">
                  <a:extLst>
                    <a:ext uri="{9D8B030D-6E8A-4147-A177-3AD203B41FA5}">
                      <a16:colId xmlns:a16="http://schemas.microsoft.com/office/drawing/2014/main" val="3959711003"/>
                    </a:ext>
                  </a:extLst>
                </a:gridCol>
              </a:tblGrid>
              <a:tr h="729561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Division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Total Nos. 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Status of GAD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IN" sz="1800" dirty="0" err="1">
                          <a:solidFill>
                            <a:sysClr val="windowText" lastClr="000000"/>
                          </a:solidFill>
                        </a:rPr>
                        <a:t>Estt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Status of tender 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086673"/>
                  </a:ext>
                </a:extLst>
              </a:tr>
              <a:tr h="729561"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 err="1">
                          <a:solidFill>
                            <a:sysClr val="windowText" lastClr="000000"/>
                          </a:solidFill>
                        </a:rPr>
                        <a:t>Appd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With Div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With state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With CBE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Under pre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Sanctioned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 err="1">
                          <a:solidFill>
                            <a:sysClr val="windowText" lastClr="000000"/>
                          </a:solidFill>
                        </a:rPr>
                        <a:t>underDiv</a:t>
                      </a:r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 vetting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 err="1">
                          <a:solidFill>
                            <a:sysClr val="windowText" lastClr="000000"/>
                          </a:solidFill>
                        </a:rPr>
                        <a:t>Hq</a:t>
                      </a:r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IN" sz="1800" dirty="0" err="1">
                          <a:solidFill>
                            <a:sysClr val="windowText" lastClr="000000"/>
                          </a:solidFill>
                        </a:rPr>
                        <a:t>fina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Under pre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finalized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opened 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Invited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713546"/>
                  </a:ext>
                </a:extLst>
              </a:tr>
              <a:tr h="462891"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833507"/>
                  </a:ext>
                </a:extLst>
              </a:tr>
              <a:tr h="462891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BB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r>
                        <a:rPr lang="en-IN" sz="1200" dirty="0">
                          <a:solidFill>
                            <a:sysClr val="windowText" lastClr="000000"/>
                          </a:solidFill>
                        </a:rPr>
                        <a:t>(73&amp;31)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r>
                        <a:rPr lang="en-IN" sz="1200" dirty="0">
                          <a:solidFill>
                            <a:sysClr val="windowText" lastClr="000000"/>
                          </a:solidFill>
                        </a:rPr>
                        <a:t>(17&amp;34)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r>
                        <a:rPr lang="en-IN" sz="1200" dirty="0">
                          <a:solidFill>
                            <a:sysClr val="windowText" lastClr="000000"/>
                          </a:solidFill>
                        </a:rPr>
                        <a:t>(54)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1(</a:t>
                      </a:r>
                      <a:r>
                        <a:rPr lang="en-IN" sz="1200" dirty="0">
                          <a:solidFill>
                            <a:sysClr val="windowText" lastClr="000000"/>
                          </a:solidFill>
                        </a:rPr>
                        <a:t>69</a:t>
                      </a:r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10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963423"/>
                  </a:ext>
                </a:extLst>
              </a:tr>
              <a:tr h="43420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BSL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 (80)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1(</a:t>
                      </a:r>
                      <a:r>
                        <a:rPr lang="en-IN" sz="1000" dirty="0">
                          <a:solidFill>
                            <a:sysClr val="windowText" lastClr="000000"/>
                          </a:solidFill>
                        </a:rPr>
                        <a:t>86</a:t>
                      </a:r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IN" sz="1000" dirty="0">
                          <a:solidFill>
                            <a:sysClr val="windowText" lastClr="000000"/>
                          </a:solidFill>
                        </a:rPr>
                        <a:t>for sending to RB)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3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96199"/>
                  </a:ext>
                </a:extLst>
              </a:tr>
              <a:tr h="596121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NGP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r>
                        <a:rPr lang="en-IN" sz="1200" dirty="0">
                          <a:solidFill>
                            <a:sysClr val="windowText" lastClr="000000"/>
                          </a:solidFill>
                        </a:rPr>
                        <a:t>(247 &amp; 265</a:t>
                      </a:r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5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535776"/>
                  </a:ext>
                </a:extLst>
              </a:tr>
              <a:tr h="462891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Pune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7 </a:t>
                      </a:r>
                      <a:r>
                        <a:rPr lang="en-US" sz="1050" b="1" dirty="0">
                          <a:solidFill>
                            <a:sysClr val="windowText" lastClr="000000"/>
                          </a:solidFill>
                        </a:rPr>
                        <a:t>(27 with NHAI)</a:t>
                      </a:r>
                      <a:endParaRPr lang="en-IN" sz="105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2(</a:t>
                      </a:r>
                      <a:r>
                        <a:rPr lang="en-IN" sz="1400" dirty="0">
                          <a:solidFill>
                            <a:sysClr val="windowText" lastClr="000000"/>
                          </a:solidFill>
                        </a:rPr>
                        <a:t>43, </a:t>
                      </a:r>
                    </a:p>
                    <a:p>
                      <a:pPr algn="ctr"/>
                      <a:r>
                        <a:rPr lang="en-IN" sz="1400" dirty="0">
                          <a:solidFill>
                            <a:sysClr val="windowText" lastClr="000000"/>
                          </a:solidFill>
                        </a:rPr>
                        <a:t>61diver</a:t>
                      </a:r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4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15941"/>
                  </a:ext>
                </a:extLst>
              </a:tr>
              <a:tr h="556698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SUR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2(</a:t>
                      </a:r>
                      <a:r>
                        <a:rPr lang="en-IN" sz="1200" dirty="0">
                          <a:solidFill>
                            <a:sysClr val="windowText" lastClr="000000"/>
                          </a:solidFill>
                        </a:rPr>
                        <a:t>42&amp;91</a:t>
                      </a:r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1(</a:t>
                      </a:r>
                      <a:r>
                        <a:rPr lang="en-IN" sz="1200" dirty="0">
                          <a:solidFill>
                            <a:sysClr val="windowText" lastClr="000000"/>
                          </a:solidFill>
                        </a:rPr>
                        <a:t>61</a:t>
                      </a:r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1(</a:t>
                      </a:r>
                      <a:r>
                        <a:rPr lang="en-IN" sz="1200" dirty="0">
                          <a:solidFill>
                            <a:sysClr val="windowText" lastClr="000000"/>
                          </a:solidFill>
                        </a:rPr>
                        <a:t>40-to be sent to HQ</a:t>
                      </a:r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2(</a:t>
                      </a:r>
                      <a:r>
                        <a:rPr lang="en-IN" sz="1200" dirty="0">
                          <a:solidFill>
                            <a:sysClr val="windowText" lastClr="000000"/>
                          </a:solidFill>
                        </a:rPr>
                        <a:t>40&amp;42</a:t>
                      </a:r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1(</a:t>
                      </a:r>
                      <a:r>
                        <a:rPr lang="en-IN" sz="1200" dirty="0">
                          <a:solidFill>
                            <a:sysClr val="windowText" lastClr="000000"/>
                          </a:solidFill>
                        </a:rPr>
                        <a:t>61</a:t>
                      </a:r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</a:p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1(</a:t>
                      </a:r>
                      <a:r>
                        <a:rPr lang="en-IN" sz="1200" dirty="0">
                          <a:solidFill>
                            <a:sysClr val="windowText" lastClr="000000"/>
                          </a:solidFill>
                        </a:rPr>
                        <a:t>91</a:t>
                      </a:r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 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2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845901"/>
                  </a:ext>
                </a:extLst>
              </a:tr>
              <a:tr h="457256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Total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47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solidFill>
                            <a:srgbClr val="00B050"/>
                          </a:solidFill>
                        </a:rPr>
                        <a:t>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dirty="0">
                          <a:solidFill>
                            <a:srgbClr val="00B050"/>
                          </a:solidFill>
                        </a:rPr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 8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4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153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5172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553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 </a:t>
            </a:r>
            <a:endParaRPr/>
          </a:p>
        </p:txBody>
      </p:sp>
      <p:sp>
        <p:nvSpPr>
          <p:cNvPr id="133" name="Google Shape;133;p8"/>
          <p:cNvSpPr txBox="1"/>
          <p:nvPr/>
        </p:nvSpPr>
        <p:spPr>
          <a:xfrm>
            <a:off x="3047189" y="3244334"/>
            <a:ext cx="609437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8"/>
          <p:cNvSpPr txBox="1"/>
          <p:nvPr/>
        </p:nvSpPr>
        <p:spPr>
          <a:xfrm>
            <a:off x="1906767" y="72382"/>
            <a:ext cx="72348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                 </a:t>
            </a:r>
            <a:r>
              <a:rPr lang="en-US" sz="2600" b="0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-US" sz="20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2000" b="1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ction Plan for balance  works including TDC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35" name="Google Shape;135;p8"/>
          <p:cNvGraphicFramePr/>
          <p:nvPr>
            <p:extLst>
              <p:ext uri="{D42A27DB-BD31-4B8C-83A1-F6EECF244321}">
                <p14:modId xmlns:p14="http://schemas.microsoft.com/office/powerpoint/2010/main" val="3953845567"/>
              </p:ext>
            </p:extLst>
          </p:nvPr>
        </p:nvGraphicFramePr>
        <p:xfrm>
          <a:off x="0" y="458014"/>
          <a:ext cx="12111990" cy="660970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26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3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80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4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60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201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2075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Division </a:t>
                      </a:r>
                      <a:endParaRPr sz="140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Total Nos. </a:t>
                      </a:r>
                      <a:endParaRPr sz="140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Handing over the land</a:t>
                      </a:r>
                      <a:endParaRPr sz="140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Tender calling</a:t>
                      </a:r>
                      <a:endParaRPr sz="1400"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Tender Finalisation</a:t>
                      </a:r>
                      <a:endParaRPr sz="140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TDC </a:t>
                      </a:r>
                      <a:endParaRPr sz="1400"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543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BB</a:t>
                      </a:r>
                      <a:endParaRPr sz="1400" b="1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16</a:t>
                      </a:r>
                      <a:endParaRPr sz="1400"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16 (26)</a:t>
                      </a:r>
                      <a:endParaRPr sz="1400"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02( Jan 26)</a:t>
                      </a:r>
                      <a:endParaRPr sz="14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04 (Feb 26)</a:t>
                      </a:r>
                      <a:endParaRPr sz="1400"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 (Feb)</a:t>
                      </a:r>
                      <a:endParaRPr sz="14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02( Mar 2</a:t>
                      </a:r>
                      <a:r>
                        <a:rPr lang="en-US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)</a:t>
                      </a:r>
                      <a:endParaRPr sz="14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04 (Apr 26)</a:t>
                      </a:r>
                      <a:endParaRPr sz="1400"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sng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27-28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r>
                        <a:rPr lang="en-US" sz="1400" b="0" i="0" u="none" strike="noStrike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rd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quarter-5 nos.  - 25,26,27 16 &amp; 18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r>
                        <a:rPr lang="en-US" sz="1400" b="0" i="0" u="none" strike="noStrike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quarter-7 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nos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   17,19,20,22,23,34,69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sng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28-29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r>
                        <a:rPr lang="en-US" sz="1400" b="0" i="0" u="none" strike="noStrike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quarter- 4 nos.-   21, 54, 73 &amp;31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543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BSL</a:t>
                      </a:r>
                      <a:endParaRPr sz="1400" b="1"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 sz="140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 (26)</a:t>
                      </a:r>
                      <a:endParaRPr sz="1400"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 (done)</a:t>
                      </a:r>
                      <a:endParaRPr sz="14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 (Jan 2026)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1(Feb 2026)</a:t>
                      </a:r>
                      <a:endParaRPr sz="1400"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03 (Finalised)</a:t>
                      </a:r>
                      <a:endParaRPr sz="14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02 (Mar 2026)</a:t>
                      </a:r>
                      <a:endParaRPr sz="140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1" i="0" u="sng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26-27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r>
                        <a:rPr lang="en-US" sz="1400" b="0" i="0" u="none" strike="noStrike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quarter-2 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nos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1" i="0" u="sng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27-28</a:t>
                      </a:r>
                      <a:endParaRPr sz="1400" b="0" i="0" u="none" strike="noStrik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quarter - 02 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nos</a:t>
                      </a:r>
                      <a:endParaRPr lang="en-US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r>
                        <a:rPr lang="en-US" sz="1400" b="0" i="0" u="none" strike="noStrike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rd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quarter - 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 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nos.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0226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NGP</a:t>
                      </a:r>
                      <a:endParaRPr sz="1400" b="1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</a:t>
                      </a:r>
                      <a:endParaRPr sz="140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 (26)</a:t>
                      </a:r>
                      <a:endParaRPr sz="1400"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/>
                        <a:t> 5 (done)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/>
                        <a:t>2 (Jan 2026)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/>
                        <a:t>8 (Feb 2026)</a:t>
                      </a:r>
                      <a:endParaRPr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/>
                        <a:t> 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/>
                        <a:t>2 (March 25)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/>
                        <a:t>8 (April 2026)</a:t>
                      </a:r>
                      <a:endParaRPr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1" i="0" u="sng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26-27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r>
                        <a:rPr lang="en-US" sz="1400" b="0" i="0" u="none" strike="noStrike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quarter-5 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nos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- 258,96, 246,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259 &amp; 287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1" i="0" u="sng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27-28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quarter - 02 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nos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- 247&amp; 265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r>
                        <a:rPr lang="en-US" sz="1400" b="0" i="0" u="none" strike="noStrike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rd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quarter - 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03 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nos.,KG-1, 39B,  253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r>
                        <a:rPr lang="en-US" sz="1400" b="0" i="0" u="none" strike="noStrike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quarter-1 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nos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- 25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1" i="0" u="sng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28-29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r>
                        <a:rPr lang="en-US" sz="1400" b="0" i="0" u="none" strike="noStrike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quarter- 4 nos.-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20,32,281, 289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982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PA</a:t>
                      </a:r>
                      <a:endParaRPr sz="1400" b="1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 sz="140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/>
                        <a:t>7 (26)</a:t>
                      </a:r>
                      <a:endParaRPr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/>
                        <a:t> 4 (Dec 2025)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/>
                        <a:t> 3 ( Feb 2026)</a:t>
                      </a:r>
                      <a:endParaRPr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/>
                        <a:t> 4 (Feb 2026)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/>
                        <a:t> 3 ( April 2026)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 </a:t>
                      </a:r>
                      <a:r>
                        <a:rPr lang="en-US" sz="1400" b="1" i="0" u="sng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27-28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r>
                        <a:rPr lang="en-US" sz="1400" b="0" i="0" u="none" strike="noStrike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quarter-4 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nos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-9,10,10A &amp;38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1" i="0" u="sng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28-29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r>
                        <a:rPr lang="en-US" sz="1400" b="0" i="0" u="none" strike="noStrike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quarter- 3 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nos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- 4,43 &amp; 61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14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SUR</a:t>
                      </a:r>
                      <a:endParaRPr sz="1400" b="1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140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/>
                        <a:t> 4 (26)</a:t>
                      </a:r>
                      <a:endParaRPr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/>
                        <a:t> 2 (done)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/>
                        <a:t>1 (Jan2025)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/>
                        <a:t>1 ( Feb 2026)</a:t>
                      </a:r>
                      <a:endParaRPr sz="1400"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/>
                        <a:t> 2 ( Dec 2025)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/>
                        <a:t> 1 (March 2026)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/>
                        <a:t> 1 (April 2026)</a:t>
                      </a:r>
                      <a:endParaRPr dirty="0"/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 </a:t>
                      </a:r>
                      <a:r>
                        <a:rPr lang="en-US" sz="1400" b="1" i="0" u="sng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27-28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r>
                        <a:rPr lang="en-US" sz="1400" b="0" i="0" u="none" strike="noStrike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quarter-2 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nos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- 40,42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1" i="0" u="sng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28-29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r>
                        <a:rPr lang="en-US" sz="1400" b="0" i="0" u="none" strike="noStrike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quarter-2 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nos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– 61,91</a:t>
                      </a:r>
                    </a:p>
                  </a:txBody>
                  <a:tcPr marL="59525" marR="59525" marT="29775" marB="29775">
                    <a:lnL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3D645-1998-8224-E571-00768AEA7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4766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Target financial </a:t>
            </a:r>
            <a:r>
              <a:rPr lang="en-US" b="1" dirty="0" err="1">
                <a:solidFill>
                  <a:srgbClr val="7030A0"/>
                </a:solidFill>
              </a:rPr>
              <a:t>yearwise</a:t>
            </a:r>
            <a:endParaRPr lang="en-US" b="1" dirty="0">
              <a:solidFill>
                <a:srgbClr val="7030A0"/>
              </a:solidFill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BCCED06-D1CA-9792-0E00-14336EAB5E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9012437"/>
              </p:ext>
            </p:extLst>
          </p:nvPr>
        </p:nvGraphicFramePr>
        <p:xfrm>
          <a:off x="566142" y="1616364"/>
          <a:ext cx="2670834" cy="456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ontent Placeholder 5">
            <a:extLst>
              <a:ext uri="{FF2B5EF4-FFF2-40B4-BE49-F238E27FC236}">
                <a16:creationId xmlns:a16="http://schemas.microsoft.com/office/drawing/2014/main" id="{0F74A6C4-4E63-456E-6596-184171DD7C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165102"/>
              </p:ext>
            </p:extLst>
          </p:nvPr>
        </p:nvGraphicFramePr>
        <p:xfrm>
          <a:off x="2883407" y="1616364"/>
          <a:ext cx="2670834" cy="456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ontent Placeholder 5">
            <a:extLst>
              <a:ext uri="{FF2B5EF4-FFF2-40B4-BE49-F238E27FC236}">
                <a16:creationId xmlns:a16="http://schemas.microsoft.com/office/drawing/2014/main" id="{643F7CA2-8572-7796-9B1C-92F676E5CB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7316642"/>
              </p:ext>
            </p:extLst>
          </p:nvPr>
        </p:nvGraphicFramePr>
        <p:xfrm>
          <a:off x="5554240" y="1616364"/>
          <a:ext cx="2670833" cy="4548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ontent Placeholder 5">
            <a:extLst>
              <a:ext uri="{FF2B5EF4-FFF2-40B4-BE49-F238E27FC236}">
                <a16:creationId xmlns:a16="http://schemas.microsoft.com/office/drawing/2014/main" id="{E8118C7B-772C-9594-0182-4ED9FCAEC4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6121857"/>
              </p:ext>
            </p:extLst>
          </p:nvPr>
        </p:nvGraphicFramePr>
        <p:xfrm>
          <a:off x="8225073" y="1739611"/>
          <a:ext cx="2775435" cy="4437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02095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1C02D-D0CD-3582-6702-B1704BE6C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8BD8E-7E1B-6C42-DA03-8FD4FD02E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616" y="109729"/>
            <a:ext cx="11311510" cy="6427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 </a:t>
            </a:r>
            <a:r>
              <a:rPr lang="en-US" sz="3600" b="1" dirty="0">
                <a:solidFill>
                  <a:srgbClr val="7030A0"/>
                </a:solidFill>
              </a:rPr>
              <a:t>Action plan</a:t>
            </a:r>
            <a:endParaRPr lang="en-IN" sz="3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DC8BCFE-AF61-63E3-3FF8-B627371F53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3543563"/>
              </p:ext>
            </p:extLst>
          </p:nvPr>
        </p:nvGraphicFramePr>
        <p:xfrm>
          <a:off x="115824" y="656026"/>
          <a:ext cx="11798810" cy="5915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249">
                  <a:extLst>
                    <a:ext uri="{9D8B030D-6E8A-4147-A177-3AD203B41FA5}">
                      <a16:colId xmlns:a16="http://schemas.microsoft.com/office/drawing/2014/main" val="53636437"/>
                    </a:ext>
                  </a:extLst>
                </a:gridCol>
                <a:gridCol w="1212216">
                  <a:extLst>
                    <a:ext uri="{9D8B030D-6E8A-4147-A177-3AD203B41FA5}">
                      <a16:colId xmlns:a16="http://schemas.microsoft.com/office/drawing/2014/main" val="1813550781"/>
                    </a:ext>
                  </a:extLst>
                </a:gridCol>
                <a:gridCol w="1212216">
                  <a:extLst>
                    <a:ext uri="{9D8B030D-6E8A-4147-A177-3AD203B41FA5}">
                      <a16:colId xmlns:a16="http://schemas.microsoft.com/office/drawing/2014/main" val="4226995520"/>
                    </a:ext>
                  </a:extLst>
                </a:gridCol>
                <a:gridCol w="1401993">
                  <a:extLst>
                    <a:ext uri="{9D8B030D-6E8A-4147-A177-3AD203B41FA5}">
                      <a16:colId xmlns:a16="http://schemas.microsoft.com/office/drawing/2014/main" val="3309513066"/>
                    </a:ext>
                  </a:extLst>
                </a:gridCol>
                <a:gridCol w="1150721">
                  <a:extLst>
                    <a:ext uri="{9D8B030D-6E8A-4147-A177-3AD203B41FA5}">
                      <a16:colId xmlns:a16="http://schemas.microsoft.com/office/drawing/2014/main" val="3502185828"/>
                    </a:ext>
                  </a:extLst>
                </a:gridCol>
                <a:gridCol w="1083934">
                  <a:extLst>
                    <a:ext uri="{9D8B030D-6E8A-4147-A177-3AD203B41FA5}">
                      <a16:colId xmlns:a16="http://schemas.microsoft.com/office/drawing/2014/main" val="972631897"/>
                    </a:ext>
                  </a:extLst>
                </a:gridCol>
                <a:gridCol w="1212216">
                  <a:extLst>
                    <a:ext uri="{9D8B030D-6E8A-4147-A177-3AD203B41FA5}">
                      <a16:colId xmlns:a16="http://schemas.microsoft.com/office/drawing/2014/main" val="3775733669"/>
                    </a:ext>
                  </a:extLst>
                </a:gridCol>
                <a:gridCol w="1550695">
                  <a:extLst>
                    <a:ext uri="{9D8B030D-6E8A-4147-A177-3AD203B41FA5}">
                      <a16:colId xmlns:a16="http://schemas.microsoft.com/office/drawing/2014/main" val="1841796615"/>
                    </a:ext>
                  </a:extLst>
                </a:gridCol>
                <a:gridCol w="873735">
                  <a:extLst>
                    <a:ext uri="{9D8B030D-6E8A-4147-A177-3AD203B41FA5}">
                      <a16:colId xmlns:a16="http://schemas.microsoft.com/office/drawing/2014/main" val="873033524"/>
                    </a:ext>
                  </a:extLst>
                </a:gridCol>
                <a:gridCol w="1110835">
                  <a:extLst>
                    <a:ext uri="{9D8B030D-6E8A-4147-A177-3AD203B41FA5}">
                      <a16:colId xmlns:a16="http://schemas.microsoft.com/office/drawing/2014/main" val="2378330500"/>
                    </a:ext>
                  </a:extLst>
                </a:gridCol>
              </a:tblGrid>
              <a:tr h="71349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Division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7030A0"/>
                          </a:solidFill>
                        </a:rPr>
                        <a:t>Balance GAD</a:t>
                      </a:r>
                      <a:endParaRPr lang="en-IN" sz="1800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Balance </a:t>
                      </a:r>
                      <a:r>
                        <a:rPr lang="en-IN" sz="1800" dirty="0" err="1">
                          <a:solidFill>
                            <a:sysClr val="windowText" lastClr="000000"/>
                          </a:solidFill>
                        </a:rPr>
                        <a:t>Estt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Status of balance tender calling</a:t>
                      </a:r>
                      <a:endParaRPr lang="en-IN" sz="18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086673"/>
                  </a:ext>
                </a:extLst>
              </a:tr>
              <a:tr h="1162542"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Balance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Under pre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Agency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Target date of finalisation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Under pre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Target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Remarks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Balance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Target date of calling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713546"/>
                  </a:ext>
                </a:extLst>
              </a:tr>
              <a:tr h="62598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BB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RITES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31.01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15.02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 err="1">
                          <a:solidFill>
                            <a:sysClr val="windowText" lastClr="000000"/>
                          </a:solidFill>
                        </a:rPr>
                        <a:t>Estt</a:t>
                      </a:r>
                      <a:r>
                        <a:rPr lang="en-IN" sz="1400" b="1" dirty="0">
                          <a:solidFill>
                            <a:sysClr val="windowText" lastClr="000000"/>
                          </a:solidFill>
                        </a:rPr>
                        <a:t> 21 will go to RB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3-15.01</a:t>
                      </a:r>
                    </a:p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3-28.02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963423"/>
                  </a:ext>
                </a:extLst>
              </a:tr>
              <a:tr h="62598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BSL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CE 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15.01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 </a:t>
                      </a:r>
                      <a:r>
                        <a:rPr lang="en-IN" sz="1400" dirty="0">
                          <a:solidFill>
                            <a:sysClr val="windowText" lastClr="000000"/>
                          </a:solidFill>
                        </a:rPr>
                        <a:t>(80)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20.01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 err="1">
                          <a:solidFill>
                            <a:sysClr val="windowText" lastClr="000000"/>
                          </a:solidFill>
                        </a:rPr>
                        <a:t>Estt</a:t>
                      </a:r>
                      <a:r>
                        <a:rPr lang="en-IN" sz="1400" b="1" dirty="0">
                          <a:solidFill>
                            <a:sysClr val="windowText" lastClr="000000"/>
                          </a:solidFill>
                        </a:rPr>
                        <a:t> 86 sent to finance. RB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2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1-15.02</a:t>
                      </a:r>
                    </a:p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1-31.03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96199"/>
                  </a:ext>
                </a:extLst>
              </a:tr>
              <a:tr h="894263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NGP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CE G 2</a:t>
                      </a:r>
                    </a:p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LKT 4</a:t>
                      </a:r>
                    </a:p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ANAN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31.01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31.03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>
                          <a:solidFill>
                            <a:schemeClr val="tx1"/>
                          </a:solidFill>
                        </a:rPr>
                        <a:t>2 state unwilling to share cost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15.01 (2)</a:t>
                      </a:r>
                    </a:p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15.02 (4)</a:t>
                      </a:r>
                    </a:p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15.03 (4)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535776"/>
                  </a:ext>
                </a:extLst>
              </a:tr>
              <a:tr h="62598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Pune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CE G-1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31.01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3(61,4 &amp; 43)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31.01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 err="1">
                          <a:solidFill>
                            <a:sysClr val="windowText" lastClr="000000"/>
                          </a:solidFill>
                        </a:rPr>
                        <a:t>Estt</a:t>
                      </a:r>
                      <a:r>
                        <a:rPr lang="en-IN" sz="1400" b="1" dirty="0">
                          <a:solidFill>
                            <a:sysClr val="windowText" lastClr="000000"/>
                          </a:solidFill>
                        </a:rPr>
                        <a:t> 4 &amp;43 will go to RB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3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28.02(3)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15941"/>
                  </a:ext>
                </a:extLst>
              </a:tr>
              <a:tr h="639103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SUR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Shipra-1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31.01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1(91)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1- 28.02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400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Estt</a:t>
                      </a:r>
                      <a:r>
                        <a:rPr lang="en-IN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91 consent of Karnataka govt. required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31.01 (1)</a:t>
                      </a:r>
                    </a:p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31.03(1)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845901"/>
                  </a:ext>
                </a:extLst>
              </a:tr>
              <a:tr h="447186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Total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23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153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919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B256F-3AE0-8338-8269-1178692F4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E41D3-A9E4-620A-EB49-705E8B1D2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616" y="109729"/>
            <a:ext cx="11311510" cy="642746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600" dirty="0"/>
              <a:t>Summary of sanctioned works of PH 30 ( Assigned to RSP unit)</a:t>
            </a:r>
            <a:endParaRPr lang="en-IN" sz="3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76FA43B-72CF-7121-B464-F1DE09B087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3162537"/>
              </p:ext>
            </p:extLst>
          </p:nvPr>
        </p:nvGraphicFramePr>
        <p:xfrm>
          <a:off x="173736" y="815576"/>
          <a:ext cx="11603736" cy="5949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3018">
                  <a:extLst>
                    <a:ext uri="{9D8B030D-6E8A-4147-A177-3AD203B41FA5}">
                      <a16:colId xmlns:a16="http://schemas.microsoft.com/office/drawing/2014/main" val="53636437"/>
                    </a:ext>
                  </a:extLst>
                </a:gridCol>
                <a:gridCol w="1275505">
                  <a:extLst>
                    <a:ext uri="{9D8B030D-6E8A-4147-A177-3AD203B41FA5}">
                      <a16:colId xmlns:a16="http://schemas.microsoft.com/office/drawing/2014/main" val="1053679682"/>
                    </a:ext>
                  </a:extLst>
                </a:gridCol>
                <a:gridCol w="1958962">
                  <a:extLst>
                    <a:ext uri="{9D8B030D-6E8A-4147-A177-3AD203B41FA5}">
                      <a16:colId xmlns:a16="http://schemas.microsoft.com/office/drawing/2014/main" val="26302483"/>
                    </a:ext>
                  </a:extLst>
                </a:gridCol>
                <a:gridCol w="1364275">
                  <a:extLst>
                    <a:ext uri="{9D8B030D-6E8A-4147-A177-3AD203B41FA5}">
                      <a16:colId xmlns:a16="http://schemas.microsoft.com/office/drawing/2014/main" val="2401146435"/>
                    </a:ext>
                  </a:extLst>
                </a:gridCol>
                <a:gridCol w="1638326">
                  <a:extLst>
                    <a:ext uri="{9D8B030D-6E8A-4147-A177-3AD203B41FA5}">
                      <a16:colId xmlns:a16="http://schemas.microsoft.com/office/drawing/2014/main" val="25398903"/>
                    </a:ext>
                  </a:extLst>
                </a:gridCol>
                <a:gridCol w="2031825">
                  <a:extLst>
                    <a:ext uri="{9D8B030D-6E8A-4147-A177-3AD203B41FA5}">
                      <a16:colId xmlns:a16="http://schemas.microsoft.com/office/drawing/2014/main" val="3513887375"/>
                    </a:ext>
                  </a:extLst>
                </a:gridCol>
                <a:gridCol w="2031825">
                  <a:extLst>
                    <a:ext uri="{9D8B030D-6E8A-4147-A177-3AD203B41FA5}">
                      <a16:colId xmlns:a16="http://schemas.microsoft.com/office/drawing/2014/main" val="1486747222"/>
                    </a:ext>
                  </a:extLst>
                </a:gridCol>
              </a:tblGrid>
              <a:tr h="668047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Division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Total Nos. 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Land acquisition under special Railway Project ( publication of gazette) 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833507"/>
                  </a:ext>
                </a:extLst>
              </a:tr>
              <a:tr h="393538"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37A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7A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20A (D)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20E(TDC D+90)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20F(TDC)(D+180)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221601"/>
                  </a:ext>
                </a:extLst>
              </a:tr>
              <a:tr h="623510"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 err="1">
                          <a:solidFill>
                            <a:sysClr val="windowText" lastClr="000000"/>
                          </a:solidFill>
                        </a:rPr>
                        <a:t>Decl</a:t>
                      </a:r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 of </a:t>
                      </a:r>
                      <a:r>
                        <a:rPr lang="en-IN" sz="1800" dirty="0" err="1">
                          <a:solidFill>
                            <a:sysClr val="windowText" lastClr="000000"/>
                          </a:solidFill>
                        </a:rPr>
                        <a:t>spl</a:t>
                      </a:r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 Rly Pro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App of com auth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Intention to acquire land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objections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Final hearing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75655"/>
                  </a:ext>
                </a:extLst>
              </a:tr>
              <a:tr h="708862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BB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  <a:p>
                      <a:r>
                        <a:rPr lang="en-US" sz="1200" dirty="0">
                          <a:solidFill>
                            <a:sysClr val="windowText" lastClr="000000"/>
                          </a:solidFill>
                        </a:rPr>
                        <a:t>TDC for 10 -31.01.26</a:t>
                      </a:r>
                      <a:endParaRPr lang="en-IN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10.03.26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10.06.26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963423"/>
                  </a:ext>
                </a:extLst>
              </a:tr>
              <a:tr h="682891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BSL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 5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1</a:t>
                      </a:r>
                    </a:p>
                    <a:p>
                      <a:r>
                        <a:rPr lang="en-US" sz="1100" dirty="0">
                          <a:solidFill>
                            <a:sysClr val="windowText" lastClr="000000"/>
                          </a:solidFill>
                        </a:rPr>
                        <a:t>TDC for 3- 31.01.26</a:t>
                      </a:r>
                      <a:endParaRPr lang="en-IN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10.03.26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10.06.26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96199"/>
                  </a:ext>
                </a:extLst>
              </a:tr>
              <a:tr h="717628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NGP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  <a:p>
                      <a:r>
                        <a:rPr lang="en-IN" sz="1200" dirty="0">
                          <a:solidFill>
                            <a:sysClr val="windowText" lastClr="000000"/>
                          </a:solidFill>
                        </a:rPr>
                        <a:t>TDC for 4-31.01.26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10.03.26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10.06.26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535776"/>
                  </a:ext>
                </a:extLst>
              </a:tr>
              <a:tr h="974686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Pune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TDC for 6- 31.01.26</a:t>
                      </a:r>
                      <a:endParaRPr lang="en-IN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10.03.26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10.06.26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15941"/>
                  </a:ext>
                </a:extLst>
              </a:tr>
              <a:tr h="55558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SUR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4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TDC for 3-31.01.26</a:t>
                      </a:r>
                      <a:endParaRPr lang="en-IN" sz="140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10.05.26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10.07.26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845901"/>
                  </a:ext>
                </a:extLst>
              </a:tr>
              <a:tr h="607949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Total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47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 47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33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153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3663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E351E-CC1B-B69A-E201-1880B2F59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28620-0977-5075-E346-9C3B16E03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109729"/>
            <a:ext cx="11037190" cy="35661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>
                <a:solidFill>
                  <a:srgbClr val="7030A0"/>
                </a:solidFill>
              </a:rPr>
              <a:t>DPR assigned </a:t>
            </a:r>
            <a:r>
              <a:rPr lang="en-US" sz="1800" b="1" dirty="0">
                <a:solidFill>
                  <a:srgbClr val="00B050"/>
                </a:solidFill>
              </a:rPr>
              <a:t>(contract finalized 3.04.25 with DOC 1 YEAR)-PEMS</a:t>
            </a:r>
            <a:endParaRPr lang="en-IN" sz="1800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CEC0E96-BC39-9B7F-814A-ADFF9D5638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7156436"/>
              </p:ext>
            </p:extLst>
          </p:nvPr>
        </p:nvGraphicFramePr>
        <p:xfrm>
          <a:off x="64008" y="752475"/>
          <a:ext cx="11604117" cy="5266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2376">
                  <a:extLst>
                    <a:ext uri="{9D8B030D-6E8A-4147-A177-3AD203B41FA5}">
                      <a16:colId xmlns:a16="http://schemas.microsoft.com/office/drawing/2014/main" val="53636437"/>
                    </a:ext>
                  </a:extLst>
                </a:gridCol>
                <a:gridCol w="704088">
                  <a:extLst>
                    <a:ext uri="{9D8B030D-6E8A-4147-A177-3AD203B41FA5}">
                      <a16:colId xmlns:a16="http://schemas.microsoft.com/office/drawing/2014/main" val="1053679682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873033524"/>
                    </a:ext>
                  </a:extLst>
                </a:gridCol>
                <a:gridCol w="841248">
                  <a:extLst>
                    <a:ext uri="{9D8B030D-6E8A-4147-A177-3AD203B41FA5}">
                      <a16:colId xmlns:a16="http://schemas.microsoft.com/office/drawing/2014/main" val="2378330500"/>
                    </a:ext>
                  </a:extLst>
                </a:gridCol>
                <a:gridCol w="832104">
                  <a:extLst>
                    <a:ext uri="{9D8B030D-6E8A-4147-A177-3AD203B41FA5}">
                      <a16:colId xmlns:a16="http://schemas.microsoft.com/office/drawing/2014/main" val="3959711003"/>
                    </a:ext>
                  </a:extLst>
                </a:gridCol>
                <a:gridCol w="813816">
                  <a:extLst>
                    <a:ext uri="{9D8B030D-6E8A-4147-A177-3AD203B41FA5}">
                      <a16:colId xmlns:a16="http://schemas.microsoft.com/office/drawing/2014/main" val="1428235153"/>
                    </a:ext>
                  </a:extLst>
                </a:gridCol>
                <a:gridCol w="1628986">
                  <a:extLst>
                    <a:ext uri="{9D8B030D-6E8A-4147-A177-3AD203B41FA5}">
                      <a16:colId xmlns:a16="http://schemas.microsoft.com/office/drawing/2014/main" val="26302483"/>
                    </a:ext>
                  </a:extLst>
                </a:gridCol>
                <a:gridCol w="2022903">
                  <a:extLst>
                    <a:ext uri="{9D8B030D-6E8A-4147-A177-3AD203B41FA5}">
                      <a16:colId xmlns:a16="http://schemas.microsoft.com/office/drawing/2014/main" val="2401146435"/>
                    </a:ext>
                  </a:extLst>
                </a:gridCol>
                <a:gridCol w="1596767">
                  <a:extLst>
                    <a:ext uri="{9D8B030D-6E8A-4147-A177-3AD203B41FA5}">
                      <a16:colId xmlns:a16="http://schemas.microsoft.com/office/drawing/2014/main" val="3513887375"/>
                    </a:ext>
                  </a:extLst>
                </a:gridCol>
                <a:gridCol w="1573149">
                  <a:extLst>
                    <a:ext uri="{9D8B030D-6E8A-4147-A177-3AD203B41FA5}">
                      <a16:colId xmlns:a16="http://schemas.microsoft.com/office/drawing/2014/main" val="572898743"/>
                    </a:ext>
                  </a:extLst>
                </a:gridCol>
              </a:tblGrid>
              <a:tr h="23657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Division0</a:t>
                      </a:r>
                      <a:endParaRPr lang="en-IN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 Total Nos. </a:t>
                      </a:r>
                      <a:endParaRPr lang="en-IN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Drone survey</a:t>
                      </a:r>
                      <a:endParaRPr lang="en-IN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Alignment and span plan </a:t>
                      </a:r>
                      <a:endParaRPr lang="en-IN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Finalization of concept plan  &amp; GAD</a:t>
                      </a:r>
                      <a:endParaRPr lang="en-IN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 DPR</a:t>
                      </a:r>
                      <a:endParaRPr lang="en-IN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TDC for Balance work</a:t>
                      </a:r>
                      <a:endParaRPr lang="en-IN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solidFill>
                            <a:sysClr val="windowText" lastClr="000000"/>
                          </a:solidFill>
                        </a:rPr>
                        <a:t>Work already shortlisted by HQ on 7.10.25 in 24-25 umbrella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086673"/>
                  </a:ext>
                </a:extLst>
              </a:tr>
              <a:tr h="406117"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Alignment &amp; span config.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 Concept Plan &amp; GAD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</a:rPr>
                        <a:t>      DPR</a:t>
                      </a:r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833507"/>
                  </a:ext>
                </a:extLst>
              </a:tr>
              <a:tr h="406117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BB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9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20.01. 26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23.01. 26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25/01/26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chemeClr val="tx1"/>
                          </a:solidFill>
                        </a:rPr>
                        <a:t>2(</a:t>
                      </a:r>
                      <a:r>
                        <a:rPr lang="en-IN" sz="18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IN" sz="18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963423"/>
                  </a:ext>
                </a:extLst>
              </a:tr>
              <a:tr h="38094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BSL*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2+2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2+2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2+0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15.01. 26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19.01. 26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25/01/26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chemeClr val="tx1"/>
                          </a:solidFill>
                        </a:rPr>
                        <a:t>3(1)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96199"/>
                  </a:ext>
                </a:extLst>
              </a:tr>
              <a:tr h="740566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NGP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05**-1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04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4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B050"/>
                          </a:solidFill>
                        </a:rPr>
                        <a:t>completed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12.01. 26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15/01/26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535776"/>
                  </a:ext>
                </a:extLst>
              </a:tr>
              <a:tr h="406117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Pune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25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25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24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20.01. 26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23.01. 26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25/01/26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chemeClr val="tx1"/>
                          </a:solidFill>
                        </a:rPr>
                        <a:t>7(</a:t>
                      </a:r>
                      <a:r>
                        <a:rPr lang="en-IN" sz="1800" b="1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en-IN" sz="18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15941"/>
                  </a:ext>
                </a:extLst>
              </a:tr>
              <a:tr h="378016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 SUR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03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03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B050"/>
                          </a:solidFill>
                        </a:rPr>
                        <a:t>completed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12.01. 26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15/01/26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845901"/>
                  </a:ext>
                </a:extLst>
              </a:tr>
              <a:tr h="401173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Total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46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46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42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32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</a:rPr>
                        <a:t>32</a:t>
                      </a:r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chemeClr val="tx1"/>
                          </a:solidFill>
                        </a:rPr>
                        <a:t>12(10#)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153608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817FCE30-C7E0-512D-5A71-B70FC82331B1}"/>
              </a:ext>
            </a:extLst>
          </p:cNvPr>
          <p:cNvSpPr txBox="1">
            <a:spLocks/>
          </p:cNvSpPr>
          <p:nvPr/>
        </p:nvSpPr>
        <p:spPr>
          <a:xfrm>
            <a:off x="287845" y="6213582"/>
            <a:ext cx="11037190" cy="5346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1800" b="1" dirty="0">
                <a:solidFill>
                  <a:srgbClr val="00B050"/>
                </a:solidFill>
              </a:rPr>
              <a:t>*LC 22, Rajkamal (BSL) (7.10.25) has already been shortlisted on 7.10.25.     ** LC-39/H does not exist in NGP.</a:t>
            </a:r>
          </a:p>
          <a:p>
            <a:r>
              <a:rPr lang="en-IN" sz="1800" b="1" dirty="0">
                <a:solidFill>
                  <a:srgbClr val="00B050"/>
                </a:solidFill>
              </a:rPr>
              <a:t># 5 are in accounts and 5 are for administrative approval due to cost variation.</a:t>
            </a:r>
          </a:p>
        </p:txBody>
      </p:sp>
    </p:spTree>
    <p:extLst>
      <p:ext uri="{BB962C8B-B14F-4D97-AF65-F5344CB8AC3E}">
        <p14:creationId xmlns:p14="http://schemas.microsoft.com/office/powerpoint/2010/main" val="643993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1466</TotalTime>
  <Words>1301</Words>
  <Application>Microsoft Office PowerPoint</Application>
  <PresentationFormat>Widescreen</PresentationFormat>
  <Paragraphs>479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Wingdings</vt:lpstr>
      <vt:lpstr>Office Theme</vt:lpstr>
      <vt:lpstr>Status of ROB/RUB (as on 06.01.26)                                                             ---CAO/C/RSP</vt:lpstr>
      <vt:lpstr>LC gates elimination-Targetted in 24-25  (RUB -4 nos )</vt:lpstr>
      <vt:lpstr>Sanctioned works -PH 30 (RSP unit)</vt:lpstr>
      <vt:lpstr> Sanctioned works -PH 30 (RSP unit)</vt:lpstr>
      <vt:lpstr> </vt:lpstr>
      <vt:lpstr>Target financial yearwise</vt:lpstr>
      <vt:lpstr> Action plan</vt:lpstr>
      <vt:lpstr> Summary of sanctioned works of PH 30 ( Assigned to RSP unit)</vt:lpstr>
      <vt:lpstr>DPR assigned (contract finalized 3.04.25 with DOC 1 YEAR)-PEMS</vt:lpstr>
      <vt:lpstr>Balance DPR (tender opened on 23.12 project consultant)</vt:lpstr>
      <vt:lpstr> Assistance Required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sanctioned works of PH 30 ( Assigned to RSP unit)</dc:title>
  <dc:creator>arbind kumar singh</dc:creator>
  <cp:lastModifiedBy>HP</cp:lastModifiedBy>
  <cp:revision>86</cp:revision>
  <cp:lastPrinted>2026-01-01T09:11:23Z</cp:lastPrinted>
  <dcterms:created xsi:type="dcterms:W3CDTF">2025-10-03T09:32:08Z</dcterms:created>
  <dcterms:modified xsi:type="dcterms:W3CDTF">2026-01-05T08:43:22Z</dcterms:modified>
</cp:coreProperties>
</file>